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2" r:id="rId3"/>
    <p:sldId id="258" r:id="rId4"/>
    <p:sldId id="269" r:id="rId5"/>
    <p:sldId id="263" r:id="rId6"/>
    <p:sldId id="267" r:id="rId7"/>
    <p:sldId id="260" r:id="rId8"/>
    <p:sldId id="261" r:id="rId9"/>
    <p:sldId id="257" r:id="rId10"/>
    <p:sldId id="264" r:id="rId11"/>
    <p:sldId id="270" r:id="rId12"/>
    <p:sldId id="438" r:id="rId13"/>
    <p:sldId id="259" r:id="rId14"/>
    <p:sldId id="43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 Margaret - RD, Washington, DC" initials="BM-RWD" lastIdx="6" clrIdx="0">
    <p:extLst>
      <p:ext uri="{19B8F6BF-5375-455C-9EA6-DF929625EA0E}">
        <p15:presenceInfo xmlns:p15="http://schemas.microsoft.com/office/powerpoint/2012/main" userId="Bau, Margaret - RD, Washington, D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5165" autoAdjust="0"/>
  </p:normalViewPr>
  <p:slideViewPr>
    <p:cSldViewPr snapToGrid="0" snapToObjects="1">
      <p:cViewPr varScale="1">
        <p:scale>
          <a:sx n="57" d="100"/>
          <a:sy n="57" d="100"/>
        </p:scale>
        <p:origin x="992" y="28"/>
      </p:cViewPr>
      <p:guideLst/>
    </p:cSldViewPr>
  </p:slideViewPr>
  <p:notesTextViewPr>
    <p:cViewPr>
      <p:scale>
        <a:sx n="1" d="1"/>
        <a:sy n="1" d="1"/>
      </p:scale>
      <p:origin x="0" y="-6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3E119-05E9-478B-BF0C-1356EBEAFDE3}" type="datetimeFigureOut">
              <a:rPr lang="en-US" smtClean="0"/>
              <a:t>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69043E-D015-4897-BB5D-69C557A84442}" type="slidenum">
              <a:rPr lang="en-US" smtClean="0"/>
              <a:t>‹#›</a:t>
            </a:fld>
            <a:endParaRPr lang="en-US"/>
          </a:p>
        </p:txBody>
      </p:sp>
    </p:spTree>
    <p:extLst>
      <p:ext uri="{BB962C8B-B14F-4D97-AF65-F5344CB8AC3E}">
        <p14:creationId xmlns:p14="http://schemas.microsoft.com/office/powerpoint/2010/main" val="471105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369043E-D015-4897-BB5D-69C557A84442}" type="slidenum">
              <a:rPr lang="en-US" smtClean="0"/>
              <a:t>1</a:t>
            </a:fld>
            <a:endParaRPr lang="en-US"/>
          </a:p>
        </p:txBody>
      </p:sp>
    </p:spTree>
    <p:extLst>
      <p:ext uri="{BB962C8B-B14F-4D97-AF65-F5344CB8AC3E}">
        <p14:creationId xmlns:p14="http://schemas.microsoft.com/office/powerpoint/2010/main" val="2571200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Start practicing good communication tools with smaller issues</a:t>
            </a:r>
          </a:p>
          <a:p>
            <a:r>
              <a:rPr lang="en-US" dirty="0"/>
              <a:t>It often really helps to have an outside board facilitator to help you when you struggle to re-frame issues in a positive light, or just get through your agenda in a timely way</a:t>
            </a:r>
          </a:p>
          <a:p>
            <a:r>
              <a:rPr lang="en-US" dirty="0"/>
              <a:t>Remember – do not use the agenda as a weapon – “we are done talking now!” but instead as a tool “We have reached the end of our allotted discussion time on this issue - -would we like to take a few minutes from another agenda item, or table this issue until a later date?”</a:t>
            </a:r>
          </a:p>
        </p:txBody>
      </p:sp>
      <p:sp>
        <p:nvSpPr>
          <p:cNvPr id="4" name="Slide Number Placeholder 3"/>
          <p:cNvSpPr>
            <a:spLocks noGrp="1"/>
          </p:cNvSpPr>
          <p:nvPr>
            <p:ph type="sldNum" sz="quarter" idx="5"/>
          </p:nvPr>
        </p:nvSpPr>
        <p:spPr/>
        <p:txBody>
          <a:bodyPr/>
          <a:lstStyle/>
          <a:p>
            <a:fld id="{2369043E-D015-4897-BB5D-69C557A84442}" type="slidenum">
              <a:rPr lang="en-US" smtClean="0"/>
              <a:t>10</a:t>
            </a:fld>
            <a:endParaRPr lang="en-US"/>
          </a:p>
        </p:txBody>
      </p:sp>
    </p:spTree>
    <p:extLst>
      <p:ext uri="{BB962C8B-B14F-4D97-AF65-F5344CB8AC3E}">
        <p14:creationId xmlns:p14="http://schemas.microsoft.com/office/powerpoint/2010/main" val="134293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Coaching Approach to leadership is a specific framework of respectful communications that is used extensively at Cooperative Home Care Associates in the Bronx.  It was developed by PHI specifically in a homecare setting to help members and managers to shed some of their old habits from working in other types of organizations, and communicate with each other in a way that is more respectful and appropriate for a worker-owned business. </a:t>
            </a:r>
          </a:p>
          <a:p>
            <a:r>
              <a:rPr lang="en-US" dirty="0"/>
              <a:t>Not enough time to go into in full here, but you can see more about it on the website. </a:t>
            </a:r>
          </a:p>
        </p:txBody>
      </p:sp>
      <p:sp>
        <p:nvSpPr>
          <p:cNvPr id="4" name="Slide Number Placeholder 3"/>
          <p:cNvSpPr>
            <a:spLocks noGrp="1"/>
          </p:cNvSpPr>
          <p:nvPr>
            <p:ph type="sldNum" sz="quarter" idx="5"/>
          </p:nvPr>
        </p:nvSpPr>
        <p:spPr/>
        <p:txBody>
          <a:bodyPr/>
          <a:lstStyle/>
          <a:p>
            <a:fld id="{2369043E-D015-4897-BB5D-69C557A84442}" type="slidenum">
              <a:rPr lang="en-US" smtClean="0"/>
              <a:t>11</a:t>
            </a:fld>
            <a:endParaRPr lang="en-US"/>
          </a:p>
        </p:txBody>
      </p:sp>
    </p:spTree>
    <p:extLst>
      <p:ext uri="{BB962C8B-B14F-4D97-AF65-F5344CB8AC3E}">
        <p14:creationId xmlns:p14="http://schemas.microsoft.com/office/powerpoint/2010/main" val="337699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saw this list of responsibilities in the first webinar.  Today, we are going to discuss the two middle bullet points that address how you communicate with each other, and with other members. </a:t>
            </a:r>
          </a:p>
        </p:txBody>
      </p:sp>
      <p:sp>
        <p:nvSpPr>
          <p:cNvPr id="4" name="Slide Number Placeholder 3"/>
          <p:cNvSpPr>
            <a:spLocks noGrp="1"/>
          </p:cNvSpPr>
          <p:nvPr>
            <p:ph type="sldNum" sz="quarter" idx="5"/>
          </p:nvPr>
        </p:nvSpPr>
        <p:spPr/>
        <p:txBody>
          <a:bodyPr/>
          <a:lstStyle/>
          <a:p>
            <a:fld id="{2369043E-D015-4897-BB5D-69C557A84442}" type="slidenum">
              <a:rPr lang="en-US" smtClean="0"/>
              <a:t>2</a:t>
            </a:fld>
            <a:endParaRPr lang="en-US"/>
          </a:p>
        </p:txBody>
      </p:sp>
    </p:spTree>
    <p:extLst>
      <p:ext uri="{BB962C8B-B14F-4D97-AF65-F5344CB8AC3E}">
        <p14:creationId xmlns:p14="http://schemas.microsoft.com/office/powerpoint/2010/main" val="88419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Practicing some good basic communication skills will help you in the board room, and also in other aspects of your life – after all, people are everywhere!</a:t>
            </a:r>
          </a:p>
          <a:p>
            <a:endParaRPr lang="en-US" dirty="0"/>
          </a:p>
          <a:p>
            <a:r>
              <a:rPr lang="en-US" dirty="0"/>
              <a:t>Active listening is listen twice as much as you speak, don’t interrupt and reflect back what you heard to make sure you understand</a:t>
            </a:r>
          </a:p>
        </p:txBody>
      </p:sp>
      <p:sp>
        <p:nvSpPr>
          <p:cNvPr id="4" name="Slide Number Placeholder 3"/>
          <p:cNvSpPr>
            <a:spLocks noGrp="1"/>
          </p:cNvSpPr>
          <p:nvPr>
            <p:ph type="sldNum" sz="quarter" idx="5"/>
          </p:nvPr>
        </p:nvSpPr>
        <p:spPr/>
        <p:txBody>
          <a:bodyPr/>
          <a:lstStyle/>
          <a:p>
            <a:fld id="{2369043E-D015-4897-BB5D-69C557A84442}" type="slidenum">
              <a:rPr lang="en-US" smtClean="0"/>
              <a:t>3</a:t>
            </a:fld>
            <a:endParaRPr lang="en-US"/>
          </a:p>
        </p:txBody>
      </p:sp>
    </p:spTree>
    <p:extLst>
      <p:ext uri="{BB962C8B-B14F-4D97-AF65-F5344CB8AC3E}">
        <p14:creationId xmlns:p14="http://schemas.microsoft.com/office/powerpoint/2010/main" val="2990433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questions for clarification “I’m curious how the admin team came up with the mileage reimbursement number  -- it doesn’t seem intuitive to me, but I maybe don’t have access to all the information. Please help me understand your thinking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say “everyone thinks this is a bad idea” voice your own opinion. Don’t say “you think   . . .or you always . . . “ instead speak your own experience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we lost a big customer, we as well go out of business instead “that customer loss will be a big hit to revenue - -can we spend some timing brainstorming about what we can do to fill the hole in the schedule?  For example, I was thinking we could  . .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2369043E-D015-4897-BB5D-69C557A84442}" type="slidenum">
              <a:rPr lang="en-US" smtClean="0"/>
              <a:t>4</a:t>
            </a:fld>
            <a:endParaRPr lang="en-US"/>
          </a:p>
        </p:txBody>
      </p:sp>
    </p:spTree>
    <p:extLst>
      <p:ext uri="{BB962C8B-B14F-4D97-AF65-F5344CB8AC3E}">
        <p14:creationId xmlns:p14="http://schemas.microsoft.com/office/powerpoint/2010/main" val="4027864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disagreement is healthy!  It’s a sign of differences of opinion.  A thriving cooperative business needs creative options.</a:t>
            </a:r>
          </a:p>
        </p:txBody>
      </p:sp>
      <p:sp>
        <p:nvSpPr>
          <p:cNvPr id="4" name="Slide Number Placeholder 3"/>
          <p:cNvSpPr>
            <a:spLocks noGrp="1"/>
          </p:cNvSpPr>
          <p:nvPr>
            <p:ph type="sldNum" sz="quarter" idx="5"/>
          </p:nvPr>
        </p:nvSpPr>
        <p:spPr/>
        <p:txBody>
          <a:bodyPr/>
          <a:lstStyle/>
          <a:p>
            <a:fld id="{2369043E-D015-4897-BB5D-69C557A84442}" type="slidenum">
              <a:rPr lang="en-US" smtClean="0"/>
              <a:t>5</a:t>
            </a:fld>
            <a:endParaRPr lang="en-US"/>
          </a:p>
        </p:txBody>
      </p:sp>
    </p:spTree>
    <p:extLst>
      <p:ext uri="{BB962C8B-B14F-4D97-AF65-F5344CB8AC3E}">
        <p14:creationId xmlns:p14="http://schemas.microsoft.com/office/powerpoint/2010/main" val="97302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your self: what are my goals? Is there an issue we are avoiding?  How well do we all understand the issue? What is the source of conflict? How might I frame the discussion in such a way as to build trust and make change?</a:t>
            </a:r>
          </a:p>
        </p:txBody>
      </p:sp>
      <p:sp>
        <p:nvSpPr>
          <p:cNvPr id="4" name="Slide Number Placeholder 3"/>
          <p:cNvSpPr>
            <a:spLocks noGrp="1"/>
          </p:cNvSpPr>
          <p:nvPr>
            <p:ph type="sldNum" sz="quarter" idx="5"/>
          </p:nvPr>
        </p:nvSpPr>
        <p:spPr/>
        <p:txBody>
          <a:bodyPr/>
          <a:lstStyle/>
          <a:p>
            <a:fld id="{2369043E-D015-4897-BB5D-69C557A84442}" type="slidenum">
              <a:rPr lang="en-US" smtClean="0"/>
              <a:t>6</a:t>
            </a:fld>
            <a:endParaRPr lang="en-US"/>
          </a:p>
        </p:txBody>
      </p:sp>
    </p:spTree>
    <p:extLst>
      <p:ext uri="{BB962C8B-B14F-4D97-AF65-F5344CB8AC3E}">
        <p14:creationId xmlns:p14="http://schemas.microsoft.com/office/powerpoint/2010/main" val="124610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one is not the same as being held hostage to an outlying opinion – just hear them out and see if there isn’t some common ground. But remember, you represent all of the members, not just unhappy ones.</a:t>
            </a:r>
          </a:p>
          <a:p>
            <a:endParaRPr lang="en-US" dirty="0"/>
          </a:p>
        </p:txBody>
      </p:sp>
      <p:sp>
        <p:nvSpPr>
          <p:cNvPr id="4" name="Slide Number Placeholder 3"/>
          <p:cNvSpPr>
            <a:spLocks noGrp="1"/>
          </p:cNvSpPr>
          <p:nvPr>
            <p:ph type="sldNum" sz="quarter" idx="5"/>
          </p:nvPr>
        </p:nvSpPr>
        <p:spPr/>
        <p:txBody>
          <a:bodyPr/>
          <a:lstStyle/>
          <a:p>
            <a:fld id="{2369043E-D015-4897-BB5D-69C557A84442}" type="slidenum">
              <a:rPr lang="en-US" smtClean="0"/>
              <a:t>7</a:t>
            </a:fld>
            <a:endParaRPr lang="en-US"/>
          </a:p>
        </p:txBody>
      </p:sp>
    </p:spTree>
    <p:extLst>
      <p:ext uri="{BB962C8B-B14F-4D97-AF65-F5344CB8AC3E}">
        <p14:creationId xmlns:p14="http://schemas.microsoft.com/office/powerpoint/2010/main" val="102978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Pre-meetings, side deals, meetings in the parking lot etc. create distrust, sap the energy and efficiency of the board and are really disloyal to the spirit of a shared endeavor. The board needs to work together as a group, and such behavior undermines the trust and mutual respect needed for a cooperative to function.</a:t>
            </a:r>
          </a:p>
          <a:p>
            <a:endParaRPr lang="en-US" dirty="0"/>
          </a:p>
        </p:txBody>
      </p:sp>
      <p:sp>
        <p:nvSpPr>
          <p:cNvPr id="4" name="Slide Number Placeholder 3"/>
          <p:cNvSpPr>
            <a:spLocks noGrp="1"/>
          </p:cNvSpPr>
          <p:nvPr>
            <p:ph type="sldNum" sz="quarter" idx="5"/>
          </p:nvPr>
        </p:nvSpPr>
        <p:spPr/>
        <p:txBody>
          <a:bodyPr/>
          <a:lstStyle/>
          <a:p>
            <a:fld id="{2369043E-D015-4897-BB5D-69C557A84442}" type="slidenum">
              <a:rPr lang="en-US" smtClean="0"/>
              <a:t>8</a:t>
            </a:fld>
            <a:endParaRPr lang="en-US"/>
          </a:p>
        </p:txBody>
      </p:sp>
    </p:spTree>
    <p:extLst>
      <p:ext uri="{BB962C8B-B14F-4D97-AF65-F5344CB8AC3E}">
        <p14:creationId xmlns:p14="http://schemas.microsoft.com/office/powerpoint/2010/main" val="3396719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 with one voice is probably the most important communication rule that a board member needs to remember.  What does this mean?  It means that while a board can have, and even encourage rigorous debate within the board room, once a decision has been made, it is a decision of the board. This means that every board member needs to own the decision, even if it wasn’t their choice. </a:t>
            </a:r>
          </a:p>
          <a:p>
            <a:r>
              <a:rPr lang="en-US" dirty="0"/>
              <a:t>Disagree (respectfully!) in private, support each other in public</a:t>
            </a:r>
          </a:p>
          <a:p>
            <a:r>
              <a:rPr lang="en-US" sz="1200" b="0" i="0" kern="1200" dirty="0">
                <a:solidFill>
                  <a:schemeClr val="tx1"/>
                </a:solidFill>
                <a:effectLst/>
                <a:latin typeface="+mn-lt"/>
                <a:ea typeface="+mn-ea"/>
                <a:cs typeface="+mn-cs"/>
              </a:rPr>
              <a:t>I usually frame “speaking with voice” as sharing divergent viewpoints during the decision making process, but speaking with one voice once the board has made a final decision.  </a:t>
            </a:r>
            <a:endParaRPr lang="en-US" dirty="0"/>
          </a:p>
        </p:txBody>
      </p:sp>
      <p:sp>
        <p:nvSpPr>
          <p:cNvPr id="4" name="Slide Number Placeholder 3"/>
          <p:cNvSpPr>
            <a:spLocks noGrp="1"/>
          </p:cNvSpPr>
          <p:nvPr>
            <p:ph type="sldNum" sz="quarter" idx="5"/>
          </p:nvPr>
        </p:nvSpPr>
        <p:spPr/>
        <p:txBody>
          <a:bodyPr/>
          <a:lstStyle/>
          <a:p>
            <a:fld id="{2369043E-D015-4897-BB5D-69C557A84442}" type="slidenum">
              <a:rPr lang="en-US" smtClean="0"/>
              <a:t>9</a:t>
            </a:fld>
            <a:endParaRPr lang="en-US"/>
          </a:p>
        </p:txBody>
      </p:sp>
    </p:spTree>
    <p:extLst>
      <p:ext uri="{BB962C8B-B14F-4D97-AF65-F5344CB8AC3E}">
        <p14:creationId xmlns:p14="http://schemas.microsoft.com/office/powerpoint/2010/main" val="2147814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DED4-C180-E442-B495-8F4F3286A736}"/>
              </a:ext>
            </a:extLst>
          </p:cNvPr>
          <p:cNvSpPr>
            <a:spLocks noGrp="1"/>
          </p:cNvSpPr>
          <p:nvPr>
            <p:ph type="ctrTitle"/>
          </p:nvPr>
        </p:nvSpPr>
        <p:spPr>
          <a:xfrm>
            <a:off x="1524000" y="1410093"/>
            <a:ext cx="9144000" cy="2099869"/>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45561B53-4895-2D4D-BC75-29C748C4FE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a:extLst>
              <a:ext uri="{FF2B5EF4-FFF2-40B4-BE49-F238E27FC236}">
                <a16:creationId xmlns:a16="http://schemas.microsoft.com/office/drawing/2014/main" id="{DB48AA5C-E656-0349-9002-E3B1352B619C}"/>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832F8A4-2294-1A45-B221-053CB74FE389}"/>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1" name="Picture 10">
            <a:extLst>
              <a:ext uri="{FF2B5EF4-FFF2-40B4-BE49-F238E27FC236}">
                <a16:creationId xmlns:a16="http://schemas.microsoft.com/office/drawing/2014/main" id="{3B0EDE84-0198-874D-B711-1E6B9F800788}"/>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151117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508E-6645-7A40-8C96-39480389A001}"/>
              </a:ext>
            </a:extLst>
          </p:cNvPr>
          <p:cNvSpPr>
            <a:spLocks noGrp="1"/>
          </p:cNvSpPr>
          <p:nvPr>
            <p:ph type="title"/>
          </p:nvPr>
        </p:nvSpPr>
        <p:spPr>
          <a:xfrm>
            <a:off x="838200" y="1497715"/>
            <a:ext cx="10515600" cy="8906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8958E59-578A-3D47-B420-351E9B745B24}"/>
              </a:ext>
            </a:extLst>
          </p:cNvPr>
          <p:cNvSpPr>
            <a:spLocks noGrp="1"/>
          </p:cNvSpPr>
          <p:nvPr>
            <p:ph idx="1"/>
          </p:nvPr>
        </p:nvSpPr>
        <p:spPr>
          <a:xfrm>
            <a:off x="838200" y="2517733"/>
            <a:ext cx="10515600" cy="3659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7C6D9-60B1-F642-A68F-237068CA3336}"/>
              </a:ext>
            </a:extLst>
          </p:cNvPr>
          <p:cNvSpPr>
            <a:spLocks noGrp="1"/>
          </p:cNvSpPr>
          <p:nvPr>
            <p:ph type="dt" sz="half" idx="10"/>
          </p:nvPr>
        </p:nvSpPr>
        <p:spPr/>
        <p:txBody>
          <a:bodyPr/>
          <a:lstStyle/>
          <a:p>
            <a:fld id="{EA3BD6E7-4F4B-2C41-AB81-5C7213C9AF7D}" type="datetimeFigureOut">
              <a:rPr lang="en-US" smtClean="0"/>
              <a:t>12/6/2019</a:t>
            </a:fld>
            <a:endParaRPr lang="en-US"/>
          </a:p>
        </p:txBody>
      </p:sp>
      <p:sp>
        <p:nvSpPr>
          <p:cNvPr id="5" name="Footer Placeholder 4">
            <a:extLst>
              <a:ext uri="{FF2B5EF4-FFF2-40B4-BE49-F238E27FC236}">
                <a16:creationId xmlns:a16="http://schemas.microsoft.com/office/drawing/2014/main" id="{48AF6C9D-F870-3F4E-BDAB-4CFE5F275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B4574-C78D-1543-A0FC-F664C81A3DC7}"/>
              </a:ext>
            </a:extLst>
          </p:cNvPr>
          <p:cNvSpPr>
            <a:spLocks noGrp="1"/>
          </p:cNvSpPr>
          <p:nvPr>
            <p:ph type="sldNum" sz="quarter" idx="12"/>
          </p:nvPr>
        </p:nvSpPr>
        <p:spPr/>
        <p:txBody>
          <a:bodyPr/>
          <a:lstStyle/>
          <a:p>
            <a:fld id="{95699DBE-FDDF-FA4A-A49D-60D23520FF37}" type="slidenum">
              <a:rPr lang="en-US" smtClean="0"/>
              <a:t>‹#›</a:t>
            </a:fld>
            <a:endParaRPr lang="en-US"/>
          </a:p>
        </p:txBody>
      </p:sp>
      <p:sp>
        <p:nvSpPr>
          <p:cNvPr id="8" name="Rectangle 7">
            <a:extLst>
              <a:ext uri="{FF2B5EF4-FFF2-40B4-BE49-F238E27FC236}">
                <a16:creationId xmlns:a16="http://schemas.microsoft.com/office/drawing/2014/main" id="{65056147-E876-5A4E-8883-099034113B03}"/>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EEE3327-9CEC-7946-A388-98978FCEB468}"/>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0" name="Picture 9">
            <a:extLst>
              <a:ext uri="{FF2B5EF4-FFF2-40B4-BE49-F238E27FC236}">
                <a16:creationId xmlns:a16="http://schemas.microsoft.com/office/drawing/2014/main" id="{2468D074-2EC0-D24E-94D4-55C1C9AE0AEF}"/>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201234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6222-7598-AB4C-A3F6-D16444A1FF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AE6E08-A6CD-354F-A0F2-2B7E0D955D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a:extLst>
              <a:ext uri="{FF2B5EF4-FFF2-40B4-BE49-F238E27FC236}">
                <a16:creationId xmlns:a16="http://schemas.microsoft.com/office/drawing/2014/main" id="{C4AED22A-F988-6F4A-9713-7C14883C86AB}"/>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CB45B27-A40A-6146-87E2-2FDA907E3635}"/>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0" name="Picture 9">
            <a:extLst>
              <a:ext uri="{FF2B5EF4-FFF2-40B4-BE49-F238E27FC236}">
                <a16:creationId xmlns:a16="http://schemas.microsoft.com/office/drawing/2014/main" id="{CA908450-A6E9-FF48-A1DD-C3F6236E2F7E}"/>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177398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FF364-55F1-FD45-9075-0153621BB9D6}"/>
              </a:ext>
            </a:extLst>
          </p:cNvPr>
          <p:cNvSpPr>
            <a:spLocks noGrp="1"/>
          </p:cNvSpPr>
          <p:nvPr>
            <p:ph type="title"/>
          </p:nvPr>
        </p:nvSpPr>
        <p:spPr>
          <a:xfrm>
            <a:off x="838200" y="1365337"/>
            <a:ext cx="10515600" cy="1037506"/>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CE6B7C6-4AF6-054C-9468-421BC1E36DD7}"/>
              </a:ext>
            </a:extLst>
          </p:cNvPr>
          <p:cNvSpPr>
            <a:spLocks noGrp="1"/>
          </p:cNvSpPr>
          <p:nvPr>
            <p:ph sz="half" idx="1"/>
          </p:nvPr>
        </p:nvSpPr>
        <p:spPr>
          <a:xfrm>
            <a:off x="838200" y="2517731"/>
            <a:ext cx="5181600" cy="36592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2FC80DB-B9F4-0549-AE7B-932EC5648266}"/>
              </a:ext>
            </a:extLst>
          </p:cNvPr>
          <p:cNvSpPr>
            <a:spLocks noGrp="1"/>
          </p:cNvSpPr>
          <p:nvPr>
            <p:ph sz="half" idx="2"/>
          </p:nvPr>
        </p:nvSpPr>
        <p:spPr>
          <a:xfrm>
            <a:off x="6172200" y="2517731"/>
            <a:ext cx="5181600" cy="36592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75A29852-B42A-FB4D-87DA-EA738E157399}"/>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92E9C3E-CE3D-D945-86CB-604D6C116BBE}"/>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pic>
        <p:nvPicPr>
          <p:cNvPr id="11" name="Picture 10">
            <a:extLst>
              <a:ext uri="{FF2B5EF4-FFF2-40B4-BE49-F238E27FC236}">
                <a16:creationId xmlns:a16="http://schemas.microsoft.com/office/drawing/2014/main" id="{27F37190-D0C2-1449-A0B4-18A5AE284429}"/>
              </a:ext>
            </a:extLst>
          </p:cNvPr>
          <p:cNvPicPr>
            <a:picLocks noChangeAspect="1"/>
          </p:cNvPicPr>
          <p:nvPr userDrawn="1"/>
        </p:nvPicPr>
        <p:blipFill>
          <a:blip r:embed="rId2"/>
          <a:stretch>
            <a:fillRect/>
          </a:stretch>
        </p:blipFill>
        <p:spPr>
          <a:xfrm>
            <a:off x="1" y="1"/>
            <a:ext cx="2906038" cy="1319268"/>
          </a:xfrm>
          <a:prstGeom prst="rect">
            <a:avLst/>
          </a:prstGeom>
        </p:spPr>
      </p:pic>
    </p:spTree>
    <p:extLst>
      <p:ext uri="{BB962C8B-B14F-4D97-AF65-F5344CB8AC3E}">
        <p14:creationId xmlns:p14="http://schemas.microsoft.com/office/powerpoint/2010/main" val="268716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F059-6BB2-024C-BB39-57063DC8CB6D}"/>
              </a:ext>
            </a:extLst>
          </p:cNvPr>
          <p:cNvSpPr>
            <a:spLocks noGrp="1"/>
          </p:cNvSpPr>
          <p:nvPr>
            <p:ph type="title"/>
          </p:nvPr>
        </p:nvSpPr>
        <p:spPr>
          <a:xfrm>
            <a:off x="838200" y="1360488"/>
            <a:ext cx="10515600" cy="905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781926-561D-884E-B9EF-E4B03F0D1FCB}"/>
              </a:ext>
            </a:extLst>
          </p:cNvPr>
          <p:cNvSpPr>
            <a:spLocks noGrp="1"/>
          </p:cNvSpPr>
          <p:nvPr>
            <p:ph type="body" idx="1"/>
          </p:nvPr>
        </p:nvSpPr>
        <p:spPr>
          <a:xfrm>
            <a:off x="836612" y="2375605"/>
            <a:ext cx="5157787" cy="63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22FE1-4797-E14A-A3A2-AF967EAF6FDC}"/>
              </a:ext>
            </a:extLst>
          </p:cNvPr>
          <p:cNvSpPr>
            <a:spLocks noGrp="1"/>
          </p:cNvSpPr>
          <p:nvPr>
            <p:ph sz="half" idx="2"/>
          </p:nvPr>
        </p:nvSpPr>
        <p:spPr>
          <a:xfrm>
            <a:off x="839788" y="3098919"/>
            <a:ext cx="5157787" cy="30907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9DE94D7-5FF2-8944-AEAA-DCFDBC5538FC}"/>
              </a:ext>
            </a:extLst>
          </p:cNvPr>
          <p:cNvSpPr>
            <a:spLocks noGrp="1"/>
          </p:cNvSpPr>
          <p:nvPr>
            <p:ph type="body" sz="quarter" idx="3"/>
          </p:nvPr>
        </p:nvSpPr>
        <p:spPr>
          <a:xfrm>
            <a:off x="6170612" y="2375606"/>
            <a:ext cx="5183188" cy="63996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1D378-6A59-B844-B012-6D668BE15233}"/>
              </a:ext>
            </a:extLst>
          </p:cNvPr>
          <p:cNvSpPr>
            <a:spLocks noGrp="1"/>
          </p:cNvSpPr>
          <p:nvPr>
            <p:ph sz="quarter" idx="4"/>
          </p:nvPr>
        </p:nvSpPr>
        <p:spPr>
          <a:xfrm>
            <a:off x="6172200" y="3098919"/>
            <a:ext cx="5183188" cy="30907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8A820E2E-B43B-5440-B021-EB57A8637AB3}"/>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11" name="Rectangle 10">
            <a:extLst>
              <a:ext uri="{FF2B5EF4-FFF2-40B4-BE49-F238E27FC236}">
                <a16:creationId xmlns:a16="http://schemas.microsoft.com/office/drawing/2014/main" id="{A7B863B5-F962-E84B-B52D-2D386CA03284}"/>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A05B5F-A5DA-3D41-97F7-E9423768A661}"/>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234786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6B7E-7E1F-6E48-AE31-9CB94539ECEB}"/>
              </a:ext>
            </a:extLst>
          </p:cNvPr>
          <p:cNvSpPr>
            <a:spLocks noGrp="1"/>
          </p:cNvSpPr>
          <p:nvPr>
            <p:ph type="title"/>
          </p:nvPr>
        </p:nvSpPr>
        <p:spPr>
          <a:xfrm>
            <a:off x="838200" y="1467415"/>
            <a:ext cx="10515600" cy="1325563"/>
          </a:xfrm>
        </p:spPr>
        <p:txBody>
          <a:bodyPr/>
          <a:lstStyle/>
          <a:p>
            <a:r>
              <a:rPr lang="en-US"/>
              <a:t>Click to edit Master title style</a:t>
            </a:r>
          </a:p>
        </p:txBody>
      </p:sp>
      <p:pic>
        <p:nvPicPr>
          <p:cNvPr id="6" name="Picture 5">
            <a:extLst>
              <a:ext uri="{FF2B5EF4-FFF2-40B4-BE49-F238E27FC236}">
                <a16:creationId xmlns:a16="http://schemas.microsoft.com/office/drawing/2014/main" id="{D8B472CF-F71E-AA43-84B4-7D6939D1624B}"/>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7" name="Rectangle 6">
            <a:extLst>
              <a:ext uri="{FF2B5EF4-FFF2-40B4-BE49-F238E27FC236}">
                <a16:creationId xmlns:a16="http://schemas.microsoft.com/office/drawing/2014/main" id="{832C351F-5793-394D-A3A3-7C20078E77BF}"/>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8AA5C9B-5754-FB4D-AF38-6E802FDCBB46}"/>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157693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3A7998-8A60-8243-8DC8-E1151CA43F1A}"/>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6" name="Rectangle 5">
            <a:extLst>
              <a:ext uri="{FF2B5EF4-FFF2-40B4-BE49-F238E27FC236}">
                <a16:creationId xmlns:a16="http://schemas.microsoft.com/office/drawing/2014/main" id="{AA392946-745A-8145-9506-8DCFCD11D22D}"/>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E6D39FF-FE6D-A74D-A465-B7BF482B4057}"/>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13413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2181-8575-2745-A662-1BD8B6059C55}"/>
              </a:ext>
            </a:extLst>
          </p:cNvPr>
          <p:cNvSpPr>
            <a:spLocks noGrp="1"/>
          </p:cNvSpPr>
          <p:nvPr>
            <p:ph type="title"/>
          </p:nvPr>
        </p:nvSpPr>
        <p:spPr>
          <a:xfrm>
            <a:off x="839788" y="1319269"/>
            <a:ext cx="3932237" cy="104378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CFDEB-0DCE-CF4C-BAA0-10204AD1F7C7}"/>
              </a:ext>
            </a:extLst>
          </p:cNvPr>
          <p:cNvSpPr>
            <a:spLocks noGrp="1"/>
          </p:cNvSpPr>
          <p:nvPr>
            <p:ph idx="1"/>
          </p:nvPr>
        </p:nvSpPr>
        <p:spPr>
          <a:xfrm>
            <a:off x="5183188" y="1319269"/>
            <a:ext cx="6172200" cy="45417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1BA86C6-778E-2B40-BBC8-8776143A9615}"/>
              </a:ext>
            </a:extLst>
          </p:cNvPr>
          <p:cNvSpPr>
            <a:spLocks noGrp="1"/>
          </p:cNvSpPr>
          <p:nvPr>
            <p:ph type="body" sz="half" idx="2"/>
          </p:nvPr>
        </p:nvSpPr>
        <p:spPr>
          <a:xfrm>
            <a:off x="839788" y="2514598"/>
            <a:ext cx="3932237" cy="335438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83C64A1-D7FF-A14C-A4F8-72FD1EE199D2}"/>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9" name="Rectangle 8">
            <a:extLst>
              <a:ext uri="{FF2B5EF4-FFF2-40B4-BE49-F238E27FC236}">
                <a16:creationId xmlns:a16="http://schemas.microsoft.com/office/drawing/2014/main" id="{B074551D-F33F-0543-B2E2-60F5EB27F292}"/>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07E79BA-86BA-4349-8961-916E5E2D0AC2}"/>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270751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E278-95C7-6644-880E-4D3910263B66}"/>
              </a:ext>
            </a:extLst>
          </p:cNvPr>
          <p:cNvSpPr>
            <a:spLocks noGrp="1"/>
          </p:cNvSpPr>
          <p:nvPr>
            <p:ph type="title"/>
          </p:nvPr>
        </p:nvSpPr>
        <p:spPr>
          <a:xfrm>
            <a:off x="839788" y="1319269"/>
            <a:ext cx="3932237" cy="126835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C44188-4389-B046-AC33-B60B86547264}"/>
              </a:ext>
            </a:extLst>
          </p:cNvPr>
          <p:cNvSpPr>
            <a:spLocks noGrp="1"/>
          </p:cNvSpPr>
          <p:nvPr>
            <p:ph type="pic" idx="1"/>
          </p:nvPr>
        </p:nvSpPr>
        <p:spPr>
          <a:xfrm>
            <a:off x="5183188" y="1319269"/>
            <a:ext cx="6172200" cy="4541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E5DFCC-D125-5B4B-AFB1-04CBF64B13C1}"/>
              </a:ext>
            </a:extLst>
          </p:cNvPr>
          <p:cNvSpPr>
            <a:spLocks noGrp="1"/>
          </p:cNvSpPr>
          <p:nvPr>
            <p:ph type="body" sz="half" idx="2"/>
          </p:nvPr>
        </p:nvSpPr>
        <p:spPr>
          <a:xfrm>
            <a:off x="839788" y="2642992"/>
            <a:ext cx="3932237" cy="32259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a:extLst>
              <a:ext uri="{FF2B5EF4-FFF2-40B4-BE49-F238E27FC236}">
                <a16:creationId xmlns:a16="http://schemas.microsoft.com/office/drawing/2014/main" id="{1688DCEF-9DB9-4247-818B-C421872221F6}"/>
              </a:ext>
            </a:extLst>
          </p:cNvPr>
          <p:cNvPicPr>
            <a:picLocks noChangeAspect="1"/>
          </p:cNvPicPr>
          <p:nvPr userDrawn="1"/>
        </p:nvPicPr>
        <p:blipFill>
          <a:blip r:embed="rId2"/>
          <a:stretch>
            <a:fillRect/>
          </a:stretch>
        </p:blipFill>
        <p:spPr>
          <a:xfrm>
            <a:off x="1" y="1"/>
            <a:ext cx="2906038" cy="1319268"/>
          </a:xfrm>
          <a:prstGeom prst="rect">
            <a:avLst/>
          </a:prstGeom>
        </p:spPr>
      </p:pic>
      <p:sp>
        <p:nvSpPr>
          <p:cNvPr id="9" name="Rectangle 8">
            <a:extLst>
              <a:ext uri="{FF2B5EF4-FFF2-40B4-BE49-F238E27FC236}">
                <a16:creationId xmlns:a16="http://schemas.microsoft.com/office/drawing/2014/main" id="{17C62AF8-D07A-E143-9816-6CB31357B141}"/>
              </a:ext>
            </a:extLst>
          </p:cNvPr>
          <p:cNvSpPr/>
          <p:nvPr userDrawn="1"/>
        </p:nvSpPr>
        <p:spPr>
          <a:xfrm>
            <a:off x="0" y="6375748"/>
            <a:ext cx="12192000" cy="4822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14BE532-3C22-2D45-9D13-78EDD325E210}"/>
              </a:ext>
            </a:extLst>
          </p:cNvPr>
          <p:cNvSpPr txBox="1"/>
          <p:nvPr userDrawn="1"/>
        </p:nvSpPr>
        <p:spPr>
          <a:xfrm>
            <a:off x="3106107" y="6439902"/>
            <a:ext cx="5924810" cy="353943"/>
          </a:xfrm>
          <a:prstGeom prst="rect">
            <a:avLst/>
          </a:prstGeom>
          <a:noFill/>
        </p:spPr>
        <p:txBody>
          <a:bodyPr wrap="square" rtlCol="0">
            <a:spAutoFit/>
          </a:bodyPr>
          <a:lstStyle/>
          <a:p>
            <a:r>
              <a:rPr lang="en-US" sz="1700" b="1" dirty="0">
                <a:solidFill>
                  <a:schemeClr val="bg1"/>
                </a:solidFill>
                <a:latin typeface="Century Gothic" panose="020B0502020202020204" pitchFamily="34" charset="0"/>
              </a:rPr>
              <a:t>WWW.CDF.COOP/HOMECARE-COOPERATIVE-INITIATIVE</a:t>
            </a:r>
          </a:p>
        </p:txBody>
      </p:sp>
    </p:spTree>
    <p:extLst>
      <p:ext uri="{BB962C8B-B14F-4D97-AF65-F5344CB8AC3E}">
        <p14:creationId xmlns:p14="http://schemas.microsoft.com/office/powerpoint/2010/main" val="53727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E9D948-90A4-B24F-80D6-416EA885D0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B924B4-8056-E94F-BE9E-6316880D57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F0C26-3749-A94E-A160-33B7DB093E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BD6E7-4F4B-2C41-AB81-5C7213C9AF7D}" type="datetimeFigureOut">
              <a:rPr lang="en-US" smtClean="0"/>
              <a:t>12/6/2019</a:t>
            </a:fld>
            <a:endParaRPr lang="en-US"/>
          </a:p>
        </p:txBody>
      </p:sp>
      <p:sp>
        <p:nvSpPr>
          <p:cNvPr id="5" name="Footer Placeholder 4">
            <a:extLst>
              <a:ext uri="{FF2B5EF4-FFF2-40B4-BE49-F238E27FC236}">
                <a16:creationId xmlns:a16="http://schemas.microsoft.com/office/drawing/2014/main" id="{01E7B8BC-7934-9B4D-BB94-9F8D6B9F68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FB2BD-2430-534A-95E3-3D998481CD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699DBE-FDDF-FA4A-A49D-60D23520FF37}" type="slidenum">
              <a:rPr lang="en-US" smtClean="0"/>
              <a:t>‹#›</a:t>
            </a:fld>
            <a:endParaRPr lang="en-US"/>
          </a:p>
        </p:txBody>
      </p:sp>
    </p:spTree>
    <p:extLst>
      <p:ext uri="{BB962C8B-B14F-4D97-AF65-F5344CB8AC3E}">
        <p14:creationId xmlns:p14="http://schemas.microsoft.com/office/powerpoint/2010/main" val="75131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hinational.org/service/phi-coaching-approa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04CB-FE9E-BA46-97D8-C62E8CE66A45}"/>
              </a:ext>
            </a:extLst>
          </p:cNvPr>
          <p:cNvSpPr>
            <a:spLocks noGrp="1"/>
          </p:cNvSpPr>
          <p:nvPr>
            <p:ph type="ctrTitle"/>
          </p:nvPr>
        </p:nvSpPr>
        <p:spPr>
          <a:xfrm>
            <a:off x="1524000" y="1410094"/>
            <a:ext cx="9048108" cy="1117350"/>
          </a:xfrm>
        </p:spPr>
        <p:txBody>
          <a:bodyPr>
            <a:normAutofit/>
          </a:bodyPr>
          <a:lstStyle/>
          <a:p>
            <a:r>
              <a:rPr lang="en-US" sz="3200" i="1" dirty="0">
                <a:solidFill>
                  <a:srgbClr val="0070C0"/>
                </a:solidFill>
                <a:latin typeface="+mn-lt"/>
              </a:rPr>
              <a:t>What You Should Know</a:t>
            </a:r>
            <a:r>
              <a:rPr lang="en-US" sz="3200" dirty="0">
                <a:solidFill>
                  <a:srgbClr val="0070C0"/>
                </a:solidFill>
                <a:latin typeface="+mn-lt"/>
              </a:rPr>
              <a:t>:</a:t>
            </a:r>
            <a:br>
              <a:rPr lang="en-US" sz="3200" dirty="0">
                <a:solidFill>
                  <a:srgbClr val="0070C0"/>
                </a:solidFill>
                <a:latin typeface="+mn-lt"/>
              </a:rPr>
            </a:br>
            <a:r>
              <a:rPr lang="en-US" sz="3200" dirty="0">
                <a:solidFill>
                  <a:srgbClr val="0070C0"/>
                </a:solidFill>
                <a:latin typeface="+mn-lt"/>
              </a:rPr>
              <a:t>An Introduction for Cooperative Board Members</a:t>
            </a:r>
          </a:p>
        </p:txBody>
      </p:sp>
      <p:sp>
        <p:nvSpPr>
          <p:cNvPr id="3" name="Subtitle 2">
            <a:extLst>
              <a:ext uri="{FF2B5EF4-FFF2-40B4-BE49-F238E27FC236}">
                <a16:creationId xmlns:a16="http://schemas.microsoft.com/office/drawing/2014/main" id="{06EC3510-6C2A-5148-8CF4-825B1DA35439}"/>
              </a:ext>
            </a:extLst>
          </p:cNvPr>
          <p:cNvSpPr>
            <a:spLocks noGrp="1"/>
          </p:cNvSpPr>
          <p:nvPr>
            <p:ph type="subTitle" idx="1"/>
          </p:nvPr>
        </p:nvSpPr>
        <p:spPr>
          <a:xfrm>
            <a:off x="1524000" y="3298004"/>
            <a:ext cx="9144000" cy="2568540"/>
          </a:xfrm>
        </p:spPr>
        <p:txBody>
          <a:bodyPr>
            <a:noAutofit/>
          </a:bodyPr>
          <a:lstStyle/>
          <a:p>
            <a:r>
              <a:rPr lang="en-US" sz="4800" dirty="0"/>
              <a:t>Communication Tips for a Good Board Meeting and Beyond</a:t>
            </a:r>
          </a:p>
        </p:txBody>
      </p:sp>
    </p:spTree>
    <p:extLst>
      <p:ext uri="{BB962C8B-B14F-4D97-AF65-F5344CB8AC3E}">
        <p14:creationId xmlns:p14="http://schemas.microsoft.com/office/powerpoint/2010/main" val="3949570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A5E2-C8FD-4A9C-9C43-89FBE008E6F5}"/>
              </a:ext>
            </a:extLst>
          </p:cNvPr>
          <p:cNvSpPr>
            <a:spLocks noGrp="1"/>
          </p:cNvSpPr>
          <p:nvPr>
            <p:ph type="title"/>
          </p:nvPr>
        </p:nvSpPr>
        <p:spPr>
          <a:xfrm>
            <a:off x="3041150" y="832207"/>
            <a:ext cx="8312649" cy="1202076"/>
          </a:xfrm>
        </p:spPr>
        <p:txBody>
          <a:bodyPr>
            <a:normAutofit fontScale="90000"/>
          </a:bodyPr>
          <a:lstStyle/>
          <a:p>
            <a:r>
              <a:rPr lang="en-US" dirty="0"/>
              <a:t>How can our cooperative get  better at communication?</a:t>
            </a:r>
          </a:p>
        </p:txBody>
      </p:sp>
      <p:sp>
        <p:nvSpPr>
          <p:cNvPr id="3" name="Content Placeholder 2">
            <a:extLst>
              <a:ext uri="{FF2B5EF4-FFF2-40B4-BE49-F238E27FC236}">
                <a16:creationId xmlns:a16="http://schemas.microsoft.com/office/drawing/2014/main" id="{9AFC2DDE-412D-4036-B872-7F892C724171}"/>
              </a:ext>
            </a:extLst>
          </p:cNvPr>
          <p:cNvSpPr>
            <a:spLocks noGrp="1"/>
          </p:cNvSpPr>
          <p:nvPr>
            <p:ph idx="1"/>
          </p:nvPr>
        </p:nvSpPr>
        <p:spPr/>
        <p:txBody>
          <a:bodyPr>
            <a:normAutofit/>
          </a:bodyPr>
          <a:lstStyle/>
          <a:p>
            <a:r>
              <a:rPr lang="en-US" sz="4000" dirty="0"/>
              <a:t>Practice!  </a:t>
            </a:r>
          </a:p>
          <a:p>
            <a:r>
              <a:rPr lang="en-US" sz="4000" dirty="0"/>
              <a:t>Get Help</a:t>
            </a:r>
          </a:p>
          <a:p>
            <a:r>
              <a:rPr lang="en-US" sz="4000" dirty="0"/>
              <a:t>Use your tools like the </a:t>
            </a:r>
          </a:p>
          <a:p>
            <a:pPr marL="0" indent="0">
              <a:buNone/>
            </a:pPr>
            <a:r>
              <a:rPr lang="en-US" sz="4000" dirty="0"/>
              <a:t>agenda to help guide your </a:t>
            </a:r>
          </a:p>
          <a:p>
            <a:pPr marL="0" indent="0">
              <a:buNone/>
            </a:pPr>
            <a:r>
              <a:rPr lang="en-US" sz="4000" dirty="0"/>
              <a:t>discussion</a:t>
            </a:r>
          </a:p>
        </p:txBody>
      </p:sp>
      <p:pic>
        <p:nvPicPr>
          <p:cNvPr id="5" name="Picture 4">
            <a:extLst>
              <a:ext uri="{FF2B5EF4-FFF2-40B4-BE49-F238E27FC236}">
                <a16:creationId xmlns:a16="http://schemas.microsoft.com/office/drawing/2014/main" id="{D3E8EBD9-AA88-41DC-8981-7B8DDE9A35B0}"/>
              </a:ext>
            </a:extLst>
          </p:cNvPr>
          <p:cNvPicPr>
            <a:picLocks noChangeAspect="1"/>
          </p:cNvPicPr>
          <p:nvPr/>
        </p:nvPicPr>
        <p:blipFill>
          <a:blip r:embed="rId3"/>
          <a:stretch>
            <a:fillRect/>
          </a:stretch>
        </p:blipFill>
        <p:spPr>
          <a:xfrm>
            <a:off x="6842589" y="1928223"/>
            <a:ext cx="4655513" cy="4085159"/>
          </a:xfrm>
          <a:prstGeom prst="rect">
            <a:avLst/>
          </a:prstGeom>
        </p:spPr>
      </p:pic>
    </p:spTree>
    <p:extLst>
      <p:ext uri="{BB962C8B-B14F-4D97-AF65-F5344CB8AC3E}">
        <p14:creationId xmlns:p14="http://schemas.microsoft.com/office/powerpoint/2010/main" val="4257525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71341-12CF-4CA7-B291-8376403599D6}"/>
              </a:ext>
            </a:extLst>
          </p:cNvPr>
          <p:cNvSpPr>
            <a:spLocks noGrp="1"/>
          </p:cNvSpPr>
          <p:nvPr>
            <p:ph type="title"/>
          </p:nvPr>
        </p:nvSpPr>
        <p:spPr/>
        <p:txBody>
          <a:bodyPr/>
          <a:lstStyle/>
          <a:p>
            <a:r>
              <a:rPr lang="en-US" dirty="0"/>
              <a:t>The PHI “Coaching Approach” to leadership:</a:t>
            </a:r>
          </a:p>
        </p:txBody>
      </p:sp>
      <p:sp>
        <p:nvSpPr>
          <p:cNvPr id="3" name="Content Placeholder 2">
            <a:extLst>
              <a:ext uri="{FF2B5EF4-FFF2-40B4-BE49-F238E27FC236}">
                <a16:creationId xmlns:a16="http://schemas.microsoft.com/office/drawing/2014/main" id="{15ED1416-3011-4611-8DC1-ADB3F1F6F43D}"/>
              </a:ext>
            </a:extLst>
          </p:cNvPr>
          <p:cNvSpPr>
            <a:spLocks noGrp="1"/>
          </p:cNvSpPr>
          <p:nvPr>
            <p:ph idx="1"/>
          </p:nvPr>
        </p:nvSpPr>
        <p:spPr/>
        <p:txBody>
          <a:bodyPr>
            <a:normAutofit lnSpcReduction="10000"/>
          </a:bodyPr>
          <a:lstStyle/>
          <a:p>
            <a:r>
              <a:rPr lang="en-US" sz="3200" dirty="0"/>
              <a:t>Active Listening</a:t>
            </a:r>
          </a:p>
          <a:p>
            <a:r>
              <a:rPr lang="en-US" sz="3200" dirty="0"/>
              <a:t>Self-management and Self-reflection</a:t>
            </a:r>
          </a:p>
          <a:p>
            <a:r>
              <a:rPr lang="en-US" sz="3200" dirty="0"/>
              <a:t>Clear, non-judgmental communication</a:t>
            </a:r>
          </a:p>
          <a:p>
            <a:r>
              <a:rPr lang="en-US" sz="3200" dirty="0"/>
              <a:t>Collaborative problem-solving</a:t>
            </a:r>
          </a:p>
          <a:p>
            <a:r>
              <a:rPr lang="en-US" sz="3200" dirty="0"/>
              <a:t>Participative leadership</a:t>
            </a:r>
          </a:p>
          <a:p>
            <a:endParaRPr lang="en-US" sz="3200" dirty="0"/>
          </a:p>
          <a:p>
            <a:pPr marL="0" indent="0">
              <a:buNone/>
            </a:pPr>
            <a:r>
              <a:rPr lang="en-US" sz="2000" dirty="0">
                <a:hlinkClick r:id="rId3"/>
              </a:rPr>
              <a:t>https://phinational.org/service/phi-coaching-approach/</a:t>
            </a:r>
            <a:endParaRPr lang="en-US" sz="2000" dirty="0"/>
          </a:p>
        </p:txBody>
      </p:sp>
      <p:pic>
        <p:nvPicPr>
          <p:cNvPr id="4" name="Content Placeholder 4">
            <a:extLst>
              <a:ext uri="{FF2B5EF4-FFF2-40B4-BE49-F238E27FC236}">
                <a16:creationId xmlns:a16="http://schemas.microsoft.com/office/drawing/2014/main" id="{9F4CB6D5-4FE4-4E95-9540-A10E81BD0806}"/>
              </a:ext>
            </a:extLst>
          </p:cNvPr>
          <p:cNvPicPr>
            <a:picLocks noChangeAspect="1"/>
          </p:cNvPicPr>
          <p:nvPr/>
        </p:nvPicPr>
        <p:blipFill>
          <a:blip r:embed="rId4"/>
          <a:stretch>
            <a:fillRect/>
          </a:stretch>
        </p:blipFill>
        <p:spPr>
          <a:xfrm>
            <a:off x="7487612" y="2600324"/>
            <a:ext cx="4058679" cy="2249077"/>
          </a:xfrm>
          <a:prstGeom prst="rect">
            <a:avLst/>
          </a:prstGeom>
        </p:spPr>
      </p:pic>
    </p:spTree>
    <p:extLst>
      <p:ext uri="{BB962C8B-B14F-4D97-AF65-F5344CB8AC3E}">
        <p14:creationId xmlns:p14="http://schemas.microsoft.com/office/powerpoint/2010/main" val="408895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F06B-8293-4B00-88FF-8E75A50DA233}"/>
              </a:ext>
            </a:extLst>
          </p:cNvPr>
          <p:cNvSpPr>
            <a:spLocks noGrp="1"/>
          </p:cNvSpPr>
          <p:nvPr>
            <p:ph type="title"/>
          </p:nvPr>
        </p:nvSpPr>
        <p:spPr>
          <a:xfrm>
            <a:off x="3679902" y="501805"/>
            <a:ext cx="7673898" cy="959005"/>
          </a:xfrm>
        </p:spPr>
        <p:txBody>
          <a:bodyPr/>
          <a:lstStyle/>
          <a:p>
            <a:r>
              <a:rPr lang="en-US" dirty="0"/>
              <a:t>Tools of the Board</a:t>
            </a:r>
          </a:p>
        </p:txBody>
      </p:sp>
      <p:sp>
        <p:nvSpPr>
          <p:cNvPr id="3" name="Content Placeholder 2">
            <a:extLst>
              <a:ext uri="{FF2B5EF4-FFF2-40B4-BE49-F238E27FC236}">
                <a16:creationId xmlns:a16="http://schemas.microsoft.com/office/drawing/2014/main" id="{74C7825D-5F65-436E-BCA7-416C37FE47AB}"/>
              </a:ext>
            </a:extLst>
          </p:cNvPr>
          <p:cNvSpPr>
            <a:spLocks noGrp="1"/>
          </p:cNvSpPr>
          <p:nvPr>
            <p:ph idx="1"/>
          </p:nvPr>
        </p:nvSpPr>
        <p:spPr>
          <a:xfrm>
            <a:off x="838200" y="1605776"/>
            <a:ext cx="10515600" cy="4571187"/>
          </a:xfrm>
        </p:spPr>
        <p:txBody>
          <a:bodyPr>
            <a:normAutofit/>
          </a:bodyPr>
          <a:lstStyle/>
          <a:p>
            <a:r>
              <a:rPr lang="en-US" dirty="0"/>
              <a:t>Agendas</a:t>
            </a:r>
          </a:p>
          <a:p>
            <a:r>
              <a:rPr lang="en-US" dirty="0"/>
              <a:t>Budgets and financial reports</a:t>
            </a:r>
          </a:p>
          <a:p>
            <a:r>
              <a:rPr lang="en-US" dirty="0"/>
              <a:t>Board calendar</a:t>
            </a:r>
          </a:p>
          <a:p>
            <a:r>
              <a:rPr lang="en-US" dirty="0"/>
              <a:t>Committee reports and other information</a:t>
            </a:r>
          </a:p>
          <a:p>
            <a:r>
              <a:rPr lang="en-US" dirty="0"/>
              <a:t>Board self-evaluations</a:t>
            </a:r>
          </a:p>
          <a:p>
            <a:r>
              <a:rPr lang="en-US" dirty="0"/>
              <a:t>Management performance reviews</a:t>
            </a:r>
          </a:p>
          <a:p>
            <a:r>
              <a:rPr lang="en-US" dirty="0"/>
              <a:t>Strategic planning retreats </a:t>
            </a:r>
          </a:p>
          <a:p>
            <a:r>
              <a:rPr lang="en-US" dirty="0"/>
              <a:t>Board training and development plan</a:t>
            </a:r>
          </a:p>
          <a:p>
            <a:r>
              <a:rPr lang="en-US" dirty="0"/>
              <a:t>Board facilitators or other helpers/advisors</a:t>
            </a:r>
          </a:p>
          <a:p>
            <a:endParaRPr lang="en-US" dirty="0"/>
          </a:p>
        </p:txBody>
      </p:sp>
      <p:pic>
        <p:nvPicPr>
          <p:cNvPr id="5" name="Picture 4">
            <a:extLst>
              <a:ext uri="{FF2B5EF4-FFF2-40B4-BE49-F238E27FC236}">
                <a16:creationId xmlns:a16="http://schemas.microsoft.com/office/drawing/2014/main" id="{F78C7BBD-3412-4B83-8EFF-6856BA3CFC4E}"/>
              </a:ext>
            </a:extLst>
          </p:cNvPr>
          <p:cNvPicPr>
            <a:picLocks noChangeAspect="1"/>
          </p:cNvPicPr>
          <p:nvPr/>
        </p:nvPicPr>
        <p:blipFill>
          <a:blip r:embed="rId2"/>
          <a:stretch>
            <a:fillRect/>
          </a:stretch>
        </p:blipFill>
        <p:spPr>
          <a:xfrm>
            <a:off x="8947784" y="362028"/>
            <a:ext cx="2338902" cy="2080089"/>
          </a:xfrm>
          <a:prstGeom prst="rect">
            <a:avLst/>
          </a:prstGeom>
        </p:spPr>
      </p:pic>
    </p:spTree>
    <p:extLst>
      <p:ext uri="{BB962C8B-B14F-4D97-AF65-F5344CB8AC3E}">
        <p14:creationId xmlns:p14="http://schemas.microsoft.com/office/powerpoint/2010/main" val="103153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D1BB-41C2-4160-AD70-A634DE1D12F9}"/>
              </a:ext>
            </a:extLst>
          </p:cNvPr>
          <p:cNvSpPr>
            <a:spLocks noGrp="1"/>
          </p:cNvSpPr>
          <p:nvPr>
            <p:ph type="title"/>
          </p:nvPr>
        </p:nvSpPr>
        <p:spPr>
          <a:xfrm>
            <a:off x="3102796" y="297951"/>
            <a:ext cx="8251004" cy="1253447"/>
          </a:xfrm>
        </p:spPr>
        <p:txBody>
          <a:bodyPr/>
          <a:lstStyle/>
          <a:p>
            <a:r>
              <a:rPr lang="en-US" dirty="0"/>
              <a:t>Your board tools can help . . </a:t>
            </a:r>
          </a:p>
        </p:txBody>
      </p:sp>
      <p:sp>
        <p:nvSpPr>
          <p:cNvPr id="3" name="Content Placeholder 2">
            <a:extLst>
              <a:ext uri="{FF2B5EF4-FFF2-40B4-BE49-F238E27FC236}">
                <a16:creationId xmlns:a16="http://schemas.microsoft.com/office/drawing/2014/main" id="{C2D84E54-37C5-474E-A35C-415DF20CD7E9}"/>
              </a:ext>
            </a:extLst>
          </p:cNvPr>
          <p:cNvSpPr>
            <a:spLocks noGrp="1"/>
          </p:cNvSpPr>
          <p:nvPr>
            <p:ph idx="1"/>
          </p:nvPr>
        </p:nvSpPr>
        <p:spPr>
          <a:xfrm>
            <a:off x="838200" y="1551398"/>
            <a:ext cx="10515600" cy="4625565"/>
          </a:xfrm>
        </p:spPr>
        <p:txBody>
          <a:bodyPr>
            <a:normAutofit/>
          </a:bodyPr>
          <a:lstStyle/>
          <a:p>
            <a:r>
              <a:rPr lang="en-US" dirty="0"/>
              <a:t>Agendas with time allocations help you from getting off topic</a:t>
            </a:r>
          </a:p>
          <a:p>
            <a:r>
              <a:rPr lang="en-US" dirty="0"/>
              <a:t>Clear financial reports and metrics help build a shared understanding of a situation</a:t>
            </a:r>
          </a:p>
          <a:p>
            <a:r>
              <a:rPr lang="en-US" dirty="0"/>
              <a:t>Annual self-evaluations of the board and performance evaluations of management encourage productive conversations and identify opportunities for skill-building</a:t>
            </a:r>
          </a:p>
          <a:p>
            <a:r>
              <a:rPr lang="en-US" dirty="0"/>
              <a:t>Regularly re-committing to a shared vision and mission builds alignment and shared purpose</a:t>
            </a:r>
          </a:p>
          <a:p>
            <a:r>
              <a:rPr lang="en-US" dirty="0"/>
              <a:t>A commitment to honesty and transparency builds mutual respect and trust</a:t>
            </a:r>
          </a:p>
          <a:p>
            <a:endParaRPr lang="en-US" dirty="0"/>
          </a:p>
        </p:txBody>
      </p:sp>
    </p:spTree>
    <p:extLst>
      <p:ext uri="{BB962C8B-B14F-4D97-AF65-F5344CB8AC3E}">
        <p14:creationId xmlns:p14="http://schemas.microsoft.com/office/powerpoint/2010/main" val="21755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688B-7014-4EF0-B81D-02F5E90C230D}"/>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B1801E6-E4D1-4986-8C9B-AE8037519D3E}"/>
              </a:ext>
            </a:extLst>
          </p:cNvPr>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i="1" dirty="0"/>
              <a:t>Content provided by UW Center for Cooperatives, Northwest Cooperative Development Center, USDA, Co-opera Company , Paraprofessional Healthcare Institute, Sam </a:t>
            </a:r>
            <a:r>
              <a:rPr lang="en-US" i="1" dirty="0" err="1"/>
              <a:t>Kaner</a:t>
            </a:r>
            <a:r>
              <a:rPr lang="en-US" i="1" dirty="0"/>
              <a:t> “A facilitator’s guide to participative decision-making”</a:t>
            </a:r>
          </a:p>
        </p:txBody>
      </p:sp>
    </p:spTree>
    <p:extLst>
      <p:ext uri="{BB962C8B-B14F-4D97-AF65-F5344CB8AC3E}">
        <p14:creationId xmlns:p14="http://schemas.microsoft.com/office/powerpoint/2010/main" val="57605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873FA-D248-4B38-8D56-3AFFC934EBA7}"/>
              </a:ext>
            </a:extLst>
          </p:cNvPr>
          <p:cNvSpPr>
            <a:spLocks noGrp="1"/>
          </p:cNvSpPr>
          <p:nvPr>
            <p:ph type="title"/>
          </p:nvPr>
        </p:nvSpPr>
        <p:spPr/>
        <p:txBody>
          <a:bodyPr/>
          <a:lstStyle/>
          <a:p>
            <a:r>
              <a:rPr lang="en-US" dirty="0"/>
              <a:t>What is the job of the board?</a:t>
            </a:r>
          </a:p>
        </p:txBody>
      </p:sp>
      <p:sp>
        <p:nvSpPr>
          <p:cNvPr id="3" name="Content Placeholder 2">
            <a:extLst>
              <a:ext uri="{FF2B5EF4-FFF2-40B4-BE49-F238E27FC236}">
                <a16:creationId xmlns:a16="http://schemas.microsoft.com/office/drawing/2014/main" id="{048F30BF-7A81-4DA9-95C0-83FB1B3D28A5}"/>
              </a:ext>
            </a:extLst>
          </p:cNvPr>
          <p:cNvSpPr>
            <a:spLocks noGrp="1"/>
          </p:cNvSpPr>
          <p:nvPr>
            <p:ph idx="1"/>
          </p:nvPr>
        </p:nvSpPr>
        <p:spPr>
          <a:xfrm>
            <a:off x="838200" y="2388387"/>
            <a:ext cx="10515600" cy="3788576"/>
          </a:xfrm>
        </p:spPr>
        <p:txBody>
          <a:bodyPr>
            <a:normAutofit fontScale="92500" lnSpcReduction="10000"/>
          </a:bodyPr>
          <a:lstStyle/>
          <a:p>
            <a:pPr fontAlgn="base"/>
            <a:r>
              <a:rPr lang="en-US" dirty="0"/>
              <a:t>Protect the interests of both members and the cooperative </a:t>
            </a:r>
          </a:p>
          <a:p>
            <a:pPr fontAlgn="base"/>
            <a:r>
              <a:rPr lang="en-US" dirty="0"/>
              <a:t>Set policy</a:t>
            </a:r>
          </a:p>
          <a:p>
            <a:pPr fontAlgn="base"/>
            <a:r>
              <a:rPr lang="en-US" dirty="0"/>
              <a:t>Assess performance</a:t>
            </a:r>
          </a:p>
          <a:p>
            <a:pPr fontAlgn="base"/>
            <a:r>
              <a:rPr lang="en-US" dirty="0"/>
              <a:t>Preserve the co-op’s character and be a steward of its assets</a:t>
            </a:r>
          </a:p>
          <a:p>
            <a:pPr fontAlgn="base"/>
            <a:r>
              <a:rPr lang="en-US" dirty="0">
                <a:solidFill>
                  <a:srgbClr val="FF0000"/>
                </a:solidFill>
              </a:rPr>
              <a:t>Build an influential team, capable of differing with management when necessary</a:t>
            </a:r>
          </a:p>
          <a:p>
            <a:pPr fontAlgn="base"/>
            <a:r>
              <a:rPr lang="en-US" dirty="0">
                <a:solidFill>
                  <a:srgbClr val="FF0000"/>
                </a:solidFill>
              </a:rPr>
              <a:t>Represent and communicate with members</a:t>
            </a:r>
          </a:p>
          <a:p>
            <a:pPr fontAlgn="base"/>
            <a:r>
              <a:rPr lang="en-US" dirty="0"/>
              <a:t>Monitor and oversee management (ask questions about “how” at the tactical level; take actions at the strategic level)</a:t>
            </a:r>
          </a:p>
          <a:p>
            <a:endParaRPr lang="en-US" dirty="0"/>
          </a:p>
        </p:txBody>
      </p:sp>
    </p:spTree>
    <p:extLst>
      <p:ext uri="{BB962C8B-B14F-4D97-AF65-F5344CB8AC3E}">
        <p14:creationId xmlns:p14="http://schemas.microsoft.com/office/powerpoint/2010/main" val="57633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FE31F-0F81-4C4C-AD73-63FDCEC8B7C2}"/>
              </a:ext>
            </a:extLst>
          </p:cNvPr>
          <p:cNvSpPr>
            <a:spLocks noGrp="1"/>
          </p:cNvSpPr>
          <p:nvPr>
            <p:ph type="title"/>
          </p:nvPr>
        </p:nvSpPr>
        <p:spPr/>
        <p:txBody>
          <a:bodyPr>
            <a:normAutofit fontScale="90000"/>
          </a:bodyPr>
          <a:lstStyle/>
          <a:p>
            <a:r>
              <a:rPr lang="en-US" dirty="0"/>
              <a:t>Some good basic communication practices . . .</a:t>
            </a:r>
          </a:p>
        </p:txBody>
      </p:sp>
      <p:sp>
        <p:nvSpPr>
          <p:cNvPr id="3" name="Content Placeholder 2">
            <a:extLst>
              <a:ext uri="{FF2B5EF4-FFF2-40B4-BE49-F238E27FC236}">
                <a16:creationId xmlns:a16="http://schemas.microsoft.com/office/drawing/2014/main" id="{A18BBD01-F925-42C6-92B2-8FDC9A19B39F}"/>
              </a:ext>
            </a:extLst>
          </p:cNvPr>
          <p:cNvSpPr>
            <a:spLocks noGrp="1"/>
          </p:cNvSpPr>
          <p:nvPr>
            <p:ph idx="1"/>
          </p:nvPr>
        </p:nvSpPr>
        <p:spPr/>
        <p:txBody>
          <a:bodyPr/>
          <a:lstStyle/>
          <a:p>
            <a:r>
              <a:rPr lang="en-US" dirty="0"/>
              <a:t>Start with a shared purpose -- everyone wants the best for the co-op</a:t>
            </a:r>
          </a:p>
          <a:p>
            <a:r>
              <a:rPr lang="en-US" dirty="0"/>
              <a:t>Assume good intentions – everyone wants what is best for the co-op</a:t>
            </a:r>
          </a:p>
          <a:p>
            <a:r>
              <a:rPr lang="en-US" dirty="0"/>
              <a:t>Ask questions – seek to better understand someone else’s point of view “</a:t>
            </a:r>
            <a:r>
              <a:rPr lang="en-US" sz="2400" i="1" dirty="0"/>
              <a:t>Do you see things differently</a:t>
            </a:r>
            <a:r>
              <a:rPr lang="en-US" dirty="0"/>
              <a:t>?” </a:t>
            </a:r>
            <a:r>
              <a:rPr lang="en-US" sz="2400" i="1" dirty="0"/>
              <a:t>“Could you help me understand?”</a:t>
            </a:r>
          </a:p>
          <a:p>
            <a:r>
              <a:rPr lang="en-US" dirty="0"/>
              <a:t>Try “Yes, And” instead of “Either/Or”</a:t>
            </a:r>
          </a:p>
          <a:p>
            <a:r>
              <a:rPr lang="en-US" dirty="0"/>
              <a:t>Be clear and succinct when you do speak</a:t>
            </a:r>
          </a:p>
          <a:p>
            <a:r>
              <a:rPr lang="en-US" dirty="0"/>
              <a:t>Pay attention, be present, use Active Listening</a:t>
            </a:r>
          </a:p>
          <a:p>
            <a:pPr marL="0" indent="0">
              <a:buNone/>
            </a:pPr>
            <a:endParaRPr lang="en-US" dirty="0"/>
          </a:p>
        </p:txBody>
      </p:sp>
      <p:pic>
        <p:nvPicPr>
          <p:cNvPr id="5" name="Picture 4">
            <a:extLst>
              <a:ext uri="{FF2B5EF4-FFF2-40B4-BE49-F238E27FC236}">
                <a16:creationId xmlns:a16="http://schemas.microsoft.com/office/drawing/2014/main" id="{0CE55542-509E-4911-907F-A14189BBC51F}"/>
              </a:ext>
            </a:extLst>
          </p:cNvPr>
          <p:cNvPicPr>
            <a:picLocks noChangeAspect="1"/>
          </p:cNvPicPr>
          <p:nvPr/>
        </p:nvPicPr>
        <p:blipFill>
          <a:blip r:embed="rId3"/>
          <a:stretch>
            <a:fillRect/>
          </a:stretch>
        </p:blipFill>
        <p:spPr>
          <a:xfrm>
            <a:off x="8630292" y="4347348"/>
            <a:ext cx="2616949" cy="1857190"/>
          </a:xfrm>
          <a:prstGeom prst="rect">
            <a:avLst/>
          </a:prstGeom>
        </p:spPr>
      </p:pic>
    </p:spTree>
    <p:extLst>
      <p:ext uri="{BB962C8B-B14F-4D97-AF65-F5344CB8AC3E}">
        <p14:creationId xmlns:p14="http://schemas.microsoft.com/office/powerpoint/2010/main" val="89533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8BD57-38E1-4F84-BA0F-4D31A7D3CD2F}"/>
              </a:ext>
            </a:extLst>
          </p:cNvPr>
          <p:cNvSpPr>
            <a:spLocks noGrp="1"/>
          </p:cNvSpPr>
          <p:nvPr>
            <p:ph type="title"/>
          </p:nvPr>
        </p:nvSpPr>
        <p:spPr>
          <a:xfrm>
            <a:off x="2527442" y="863029"/>
            <a:ext cx="8826357" cy="1181528"/>
          </a:xfrm>
        </p:spPr>
        <p:txBody>
          <a:bodyPr>
            <a:normAutofit fontScale="90000"/>
          </a:bodyPr>
          <a:lstStyle/>
          <a:p>
            <a:r>
              <a:rPr lang="en-US" dirty="0"/>
              <a:t>Some good basic communication practices . . .</a:t>
            </a:r>
          </a:p>
        </p:txBody>
      </p:sp>
      <p:sp>
        <p:nvSpPr>
          <p:cNvPr id="3" name="Content Placeholder 2">
            <a:extLst>
              <a:ext uri="{FF2B5EF4-FFF2-40B4-BE49-F238E27FC236}">
                <a16:creationId xmlns:a16="http://schemas.microsoft.com/office/drawing/2014/main" id="{9097CFEF-28A1-4A93-8989-17F94F551A78}"/>
              </a:ext>
            </a:extLst>
          </p:cNvPr>
          <p:cNvSpPr>
            <a:spLocks noGrp="1"/>
          </p:cNvSpPr>
          <p:nvPr>
            <p:ph idx="1"/>
          </p:nvPr>
        </p:nvSpPr>
        <p:spPr>
          <a:xfrm>
            <a:off x="4685016" y="2044557"/>
            <a:ext cx="6668784" cy="3950414"/>
          </a:xfrm>
        </p:spPr>
        <p:txBody>
          <a:bodyPr>
            <a:normAutofit fontScale="92500" lnSpcReduction="10000"/>
          </a:bodyPr>
          <a:lstStyle/>
          <a:p>
            <a:pPr lvl="0"/>
            <a:r>
              <a:rPr lang="en-US" dirty="0"/>
              <a:t>Ask questions for clarification</a:t>
            </a:r>
          </a:p>
          <a:p>
            <a:pPr lvl="0"/>
            <a:r>
              <a:rPr lang="en-US" dirty="0"/>
              <a:t>Lead with facts, not assumptions</a:t>
            </a:r>
          </a:p>
          <a:p>
            <a:pPr lvl="0"/>
            <a:r>
              <a:rPr lang="en-US" dirty="0"/>
              <a:t>Speak your own truth, but don’t assume it’s the same as someone else’s</a:t>
            </a:r>
          </a:p>
          <a:p>
            <a:pPr lvl="0"/>
            <a:r>
              <a:rPr lang="en-US" dirty="0"/>
              <a:t>If you must disagree, disagree with the idea, not the person</a:t>
            </a:r>
          </a:p>
          <a:p>
            <a:pPr lvl="0"/>
            <a:r>
              <a:rPr lang="en-US" dirty="0"/>
              <a:t>Bring a solution (or at least an idea), don’t just point out a problem</a:t>
            </a:r>
          </a:p>
          <a:p>
            <a:pPr lvl="0"/>
            <a:r>
              <a:rPr lang="en-US" dirty="0"/>
              <a:t>No gossip!--bring discussion to the right place in the board room</a:t>
            </a:r>
          </a:p>
          <a:p>
            <a:endParaRPr lang="en-US" dirty="0"/>
          </a:p>
        </p:txBody>
      </p:sp>
      <p:pic>
        <p:nvPicPr>
          <p:cNvPr id="7" name="Picture 6">
            <a:extLst>
              <a:ext uri="{FF2B5EF4-FFF2-40B4-BE49-F238E27FC236}">
                <a16:creationId xmlns:a16="http://schemas.microsoft.com/office/drawing/2014/main" id="{6FD600A6-A389-4576-A8B8-89D005FA396E}"/>
              </a:ext>
            </a:extLst>
          </p:cNvPr>
          <p:cNvPicPr>
            <a:picLocks noChangeAspect="1"/>
          </p:cNvPicPr>
          <p:nvPr/>
        </p:nvPicPr>
        <p:blipFill>
          <a:blip r:embed="rId3"/>
          <a:stretch>
            <a:fillRect/>
          </a:stretch>
        </p:blipFill>
        <p:spPr>
          <a:xfrm>
            <a:off x="452454" y="2365660"/>
            <a:ext cx="4149975" cy="2984571"/>
          </a:xfrm>
          <a:prstGeom prst="rect">
            <a:avLst/>
          </a:prstGeom>
        </p:spPr>
      </p:pic>
    </p:spTree>
    <p:extLst>
      <p:ext uri="{BB962C8B-B14F-4D97-AF65-F5344CB8AC3E}">
        <p14:creationId xmlns:p14="http://schemas.microsoft.com/office/powerpoint/2010/main" val="190173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17D1E-9546-47B7-80CD-206E12AC1700}"/>
              </a:ext>
            </a:extLst>
          </p:cNvPr>
          <p:cNvSpPr>
            <a:spLocks noGrp="1"/>
          </p:cNvSpPr>
          <p:nvPr>
            <p:ph type="title"/>
          </p:nvPr>
        </p:nvSpPr>
        <p:spPr/>
        <p:txBody>
          <a:bodyPr>
            <a:normAutofit fontScale="90000"/>
          </a:bodyPr>
          <a:lstStyle/>
          <a:p>
            <a:r>
              <a:rPr lang="en-US" dirty="0"/>
              <a:t>The goal is to be able to disagree, without being disagreeable!</a:t>
            </a:r>
          </a:p>
        </p:txBody>
      </p:sp>
      <p:pic>
        <p:nvPicPr>
          <p:cNvPr id="5" name="Content Placeholder 4">
            <a:extLst>
              <a:ext uri="{FF2B5EF4-FFF2-40B4-BE49-F238E27FC236}">
                <a16:creationId xmlns:a16="http://schemas.microsoft.com/office/drawing/2014/main" id="{C8B15D61-1351-4D64-ABB3-1129A21AD4EE}"/>
              </a:ext>
            </a:extLst>
          </p:cNvPr>
          <p:cNvPicPr>
            <a:picLocks noGrp="1" noChangeAspect="1"/>
          </p:cNvPicPr>
          <p:nvPr>
            <p:ph idx="1"/>
          </p:nvPr>
        </p:nvPicPr>
        <p:blipFill>
          <a:blip r:embed="rId3"/>
          <a:stretch>
            <a:fillRect/>
          </a:stretch>
        </p:blipFill>
        <p:spPr>
          <a:xfrm>
            <a:off x="2106202" y="2367278"/>
            <a:ext cx="6983823" cy="3465991"/>
          </a:xfrm>
        </p:spPr>
      </p:pic>
    </p:spTree>
    <p:extLst>
      <p:ext uri="{BB962C8B-B14F-4D97-AF65-F5344CB8AC3E}">
        <p14:creationId xmlns:p14="http://schemas.microsoft.com/office/powerpoint/2010/main" val="36985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3235D-F6A9-4A2A-8068-2AB91EEEF430}"/>
              </a:ext>
            </a:extLst>
          </p:cNvPr>
          <p:cNvSpPr>
            <a:spLocks noGrp="1"/>
          </p:cNvSpPr>
          <p:nvPr>
            <p:ph type="title"/>
          </p:nvPr>
        </p:nvSpPr>
        <p:spPr>
          <a:xfrm>
            <a:off x="2702102" y="359596"/>
            <a:ext cx="8651697" cy="1243173"/>
          </a:xfrm>
        </p:spPr>
        <p:txBody>
          <a:bodyPr>
            <a:normAutofit fontScale="90000"/>
          </a:bodyPr>
          <a:lstStyle/>
          <a:p>
            <a:r>
              <a:rPr lang="en-US" dirty="0"/>
              <a:t>Re-Framing the issue can</a:t>
            </a:r>
            <a:br>
              <a:rPr lang="en-US" dirty="0"/>
            </a:br>
            <a:r>
              <a:rPr lang="en-US" dirty="0"/>
              <a:t> make a big difference . . </a:t>
            </a:r>
          </a:p>
        </p:txBody>
      </p:sp>
      <p:sp>
        <p:nvSpPr>
          <p:cNvPr id="3" name="Text Placeholder 2">
            <a:extLst>
              <a:ext uri="{FF2B5EF4-FFF2-40B4-BE49-F238E27FC236}">
                <a16:creationId xmlns:a16="http://schemas.microsoft.com/office/drawing/2014/main" id="{604B62C8-0743-4069-8EDA-49D0502B2DB4}"/>
              </a:ext>
            </a:extLst>
          </p:cNvPr>
          <p:cNvSpPr>
            <a:spLocks noGrp="1"/>
          </p:cNvSpPr>
          <p:nvPr>
            <p:ph type="body" idx="1"/>
          </p:nvPr>
        </p:nvSpPr>
        <p:spPr>
          <a:xfrm>
            <a:off x="836612" y="2375606"/>
            <a:ext cx="5157787" cy="681066"/>
          </a:xfrm>
        </p:spPr>
        <p:txBody>
          <a:bodyPr/>
          <a:lstStyle/>
          <a:p>
            <a:r>
              <a:rPr lang="en-US" dirty="0"/>
              <a:t>Old problem</a:t>
            </a:r>
          </a:p>
        </p:txBody>
      </p:sp>
      <p:sp>
        <p:nvSpPr>
          <p:cNvPr id="4" name="Content Placeholder 3">
            <a:extLst>
              <a:ext uri="{FF2B5EF4-FFF2-40B4-BE49-F238E27FC236}">
                <a16:creationId xmlns:a16="http://schemas.microsoft.com/office/drawing/2014/main" id="{4BA91915-76FD-42B3-B478-5DB5DDFF38E2}"/>
              </a:ext>
            </a:extLst>
          </p:cNvPr>
          <p:cNvSpPr>
            <a:spLocks noGrp="1"/>
          </p:cNvSpPr>
          <p:nvPr>
            <p:ph sz="half" idx="2"/>
          </p:nvPr>
        </p:nvSpPr>
        <p:spPr/>
        <p:txBody>
          <a:bodyPr>
            <a:normAutofit fontScale="92500" lnSpcReduction="20000"/>
          </a:bodyPr>
          <a:lstStyle/>
          <a:p>
            <a:r>
              <a:rPr lang="en-US" dirty="0"/>
              <a:t>They are the problem</a:t>
            </a:r>
          </a:p>
          <a:p>
            <a:r>
              <a:rPr lang="en-US" dirty="0"/>
              <a:t>It’s a problem</a:t>
            </a:r>
          </a:p>
          <a:p>
            <a:r>
              <a:rPr lang="en-US" dirty="0"/>
              <a:t>We don’t have enough money</a:t>
            </a:r>
          </a:p>
          <a:p>
            <a:r>
              <a:rPr lang="en-US" dirty="0"/>
              <a:t>We don’t have enough time to do all of these things</a:t>
            </a:r>
          </a:p>
          <a:p>
            <a:r>
              <a:rPr lang="en-US" dirty="0"/>
              <a:t>We don’t have any power in this system</a:t>
            </a:r>
          </a:p>
        </p:txBody>
      </p:sp>
      <p:sp>
        <p:nvSpPr>
          <p:cNvPr id="5" name="Text Placeholder 4">
            <a:extLst>
              <a:ext uri="{FF2B5EF4-FFF2-40B4-BE49-F238E27FC236}">
                <a16:creationId xmlns:a16="http://schemas.microsoft.com/office/drawing/2014/main" id="{DEBDD367-AFFC-419D-A461-F309F652CF8D}"/>
              </a:ext>
            </a:extLst>
          </p:cNvPr>
          <p:cNvSpPr>
            <a:spLocks noGrp="1"/>
          </p:cNvSpPr>
          <p:nvPr>
            <p:ph type="body" sz="quarter" idx="3"/>
          </p:nvPr>
        </p:nvSpPr>
        <p:spPr/>
        <p:txBody>
          <a:bodyPr/>
          <a:lstStyle/>
          <a:p>
            <a:r>
              <a:rPr lang="en-US" dirty="0"/>
              <a:t>Reframed problem</a:t>
            </a:r>
          </a:p>
        </p:txBody>
      </p:sp>
      <p:sp>
        <p:nvSpPr>
          <p:cNvPr id="6" name="Content Placeholder 5">
            <a:extLst>
              <a:ext uri="{FF2B5EF4-FFF2-40B4-BE49-F238E27FC236}">
                <a16:creationId xmlns:a16="http://schemas.microsoft.com/office/drawing/2014/main" id="{79213C9F-08E8-4322-B3B7-5C259E844C6C}"/>
              </a:ext>
            </a:extLst>
          </p:cNvPr>
          <p:cNvSpPr>
            <a:spLocks noGrp="1"/>
          </p:cNvSpPr>
          <p:nvPr>
            <p:ph sz="quarter" idx="4"/>
          </p:nvPr>
        </p:nvSpPr>
        <p:spPr/>
        <p:txBody>
          <a:bodyPr>
            <a:normAutofit fontScale="92500" lnSpcReduction="20000"/>
          </a:bodyPr>
          <a:lstStyle/>
          <a:p>
            <a:r>
              <a:rPr lang="en-US" dirty="0"/>
              <a:t>Its all of us who are involved</a:t>
            </a:r>
          </a:p>
          <a:p>
            <a:r>
              <a:rPr lang="en-US" dirty="0"/>
              <a:t>Its an opportunity</a:t>
            </a:r>
          </a:p>
          <a:p>
            <a:r>
              <a:rPr lang="en-US" dirty="0"/>
              <a:t>We haven’t figured out how to find new sources of money</a:t>
            </a:r>
          </a:p>
          <a:p>
            <a:r>
              <a:rPr lang="en-US" dirty="0"/>
              <a:t>We have to decide what to do now, and what to do later</a:t>
            </a:r>
          </a:p>
          <a:p>
            <a:r>
              <a:rPr lang="en-US" dirty="0"/>
              <a:t>We haven’t found our leverage points in this system</a:t>
            </a:r>
          </a:p>
        </p:txBody>
      </p:sp>
      <p:pic>
        <p:nvPicPr>
          <p:cNvPr id="8" name="Picture 7">
            <a:extLst>
              <a:ext uri="{FF2B5EF4-FFF2-40B4-BE49-F238E27FC236}">
                <a16:creationId xmlns:a16="http://schemas.microsoft.com/office/drawing/2014/main" id="{87D0CC24-FC58-47FD-8A4F-30AE9DD34378}"/>
              </a:ext>
            </a:extLst>
          </p:cNvPr>
          <p:cNvPicPr>
            <a:picLocks noChangeAspect="1"/>
          </p:cNvPicPr>
          <p:nvPr/>
        </p:nvPicPr>
        <p:blipFill>
          <a:blip r:embed="rId3"/>
          <a:stretch>
            <a:fillRect/>
          </a:stretch>
        </p:blipFill>
        <p:spPr>
          <a:xfrm>
            <a:off x="8382061" y="242006"/>
            <a:ext cx="3159683" cy="2521742"/>
          </a:xfrm>
          <a:prstGeom prst="rect">
            <a:avLst/>
          </a:prstGeom>
        </p:spPr>
      </p:pic>
    </p:spTree>
    <p:extLst>
      <p:ext uri="{BB962C8B-B14F-4D97-AF65-F5344CB8AC3E}">
        <p14:creationId xmlns:p14="http://schemas.microsoft.com/office/powerpoint/2010/main" val="390145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F97A9-559E-4B48-9AB8-135DC52AF103}"/>
              </a:ext>
            </a:extLst>
          </p:cNvPr>
          <p:cNvSpPr>
            <a:spLocks noGrp="1"/>
          </p:cNvSpPr>
          <p:nvPr>
            <p:ph type="title"/>
          </p:nvPr>
        </p:nvSpPr>
        <p:spPr>
          <a:xfrm>
            <a:off x="3184988" y="472611"/>
            <a:ext cx="8168811" cy="1325367"/>
          </a:xfrm>
        </p:spPr>
        <p:txBody>
          <a:bodyPr>
            <a:normAutofit/>
          </a:bodyPr>
          <a:lstStyle/>
          <a:p>
            <a:r>
              <a:rPr lang="en-US" dirty="0"/>
              <a:t>Some particularly important practices for co-op boards . . . .</a:t>
            </a:r>
          </a:p>
        </p:txBody>
      </p:sp>
      <p:sp>
        <p:nvSpPr>
          <p:cNvPr id="3" name="Content Placeholder 2">
            <a:extLst>
              <a:ext uri="{FF2B5EF4-FFF2-40B4-BE49-F238E27FC236}">
                <a16:creationId xmlns:a16="http://schemas.microsoft.com/office/drawing/2014/main" id="{14324156-55D4-4E33-B95B-9615678B65EE}"/>
              </a:ext>
            </a:extLst>
          </p:cNvPr>
          <p:cNvSpPr>
            <a:spLocks noGrp="1"/>
          </p:cNvSpPr>
          <p:nvPr>
            <p:ph idx="1"/>
          </p:nvPr>
        </p:nvSpPr>
        <p:spPr>
          <a:xfrm>
            <a:off x="838200" y="2116476"/>
            <a:ext cx="10515600" cy="4060488"/>
          </a:xfrm>
        </p:spPr>
        <p:txBody>
          <a:bodyPr>
            <a:normAutofit/>
          </a:bodyPr>
          <a:lstStyle/>
          <a:p>
            <a:r>
              <a:rPr lang="en-US" dirty="0"/>
              <a:t>Voting, while</a:t>
            </a:r>
            <a:r>
              <a:rPr lang="en-US" dirty="0">
                <a:solidFill>
                  <a:srgbClr val="C00000"/>
                </a:solidFill>
              </a:rPr>
              <a:t> </a:t>
            </a:r>
            <a:r>
              <a:rPr lang="en-US" dirty="0"/>
              <a:t>a</a:t>
            </a:r>
            <a:r>
              <a:rPr lang="en-US" dirty="0">
                <a:solidFill>
                  <a:srgbClr val="C00000"/>
                </a:solidFill>
              </a:rPr>
              <a:t> </a:t>
            </a:r>
            <a:r>
              <a:rPr lang="en-US" dirty="0"/>
              <a:t>well-respected democratic practice, </a:t>
            </a:r>
          </a:p>
          <a:p>
            <a:pPr marL="0" indent="0">
              <a:buNone/>
            </a:pPr>
            <a:r>
              <a:rPr lang="en-US" dirty="0"/>
              <a:t>    by its nature can create winners and losers. </a:t>
            </a:r>
          </a:p>
          <a:p>
            <a:pPr lvl="1"/>
            <a:r>
              <a:rPr lang="en-US" dirty="0"/>
              <a:t>Hear out different opinions, and see if you can’t find some</a:t>
            </a:r>
          </a:p>
          <a:p>
            <a:pPr marL="457200" lvl="1" indent="0">
              <a:buNone/>
            </a:pPr>
            <a:r>
              <a:rPr lang="en-US" dirty="0"/>
              <a:t> common ground on contentious issues before taking a vote.</a:t>
            </a:r>
          </a:p>
          <a:p>
            <a:r>
              <a:rPr lang="en-US" dirty="0"/>
              <a:t>Voting does not replace dialogue:</a:t>
            </a:r>
          </a:p>
          <a:p>
            <a:pPr lvl="1"/>
            <a:r>
              <a:rPr lang="en-US" dirty="0"/>
              <a:t>Choose which issues to spend time on in your board meetings, and spend the time necessary to collect information and come to the best decision for the co-op and its members. </a:t>
            </a:r>
          </a:p>
        </p:txBody>
      </p:sp>
      <p:pic>
        <p:nvPicPr>
          <p:cNvPr id="5" name="Picture 4">
            <a:extLst>
              <a:ext uri="{FF2B5EF4-FFF2-40B4-BE49-F238E27FC236}">
                <a16:creationId xmlns:a16="http://schemas.microsoft.com/office/drawing/2014/main" id="{0297970B-4BB9-443D-899B-EC7A3C471AD0}"/>
              </a:ext>
            </a:extLst>
          </p:cNvPr>
          <p:cNvPicPr>
            <a:picLocks noChangeAspect="1"/>
          </p:cNvPicPr>
          <p:nvPr/>
        </p:nvPicPr>
        <p:blipFill>
          <a:blip r:embed="rId3"/>
          <a:stretch>
            <a:fillRect/>
          </a:stretch>
        </p:blipFill>
        <p:spPr>
          <a:xfrm>
            <a:off x="8893139" y="1263722"/>
            <a:ext cx="3190126" cy="3190126"/>
          </a:xfrm>
          <a:prstGeom prst="rect">
            <a:avLst/>
          </a:prstGeom>
        </p:spPr>
      </p:pic>
    </p:spTree>
    <p:extLst>
      <p:ext uri="{BB962C8B-B14F-4D97-AF65-F5344CB8AC3E}">
        <p14:creationId xmlns:p14="http://schemas.microsoft.com/office/powerpoint/2010/main" val="1249753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D889E-88EF-432A-8161-AC14DE5A49B9}"/>
              </a:ext>
            </a:extLst>
          </p:cNvPr>
          <p:cNvSpPr>
            <a:spLocks noGrp="1"/>
          </p:cNvSpPr>
          <p:nvPr>
            <p:ph type="title"/>
          </p:nvPr>
        </p:nvSpPr>
        <p:spPr>
          <a:xfrm>
            <a:off x="3390472" y="493161"/>
            <a:ext cx="7963328" cy="1458930"/>
          </a:xfrm>
        </p:spPr>
        <p:txBody>
          <a:bodyPr>
            <a:normAutofit/>
          </a:bodyPr>
          <a:lstStyle/>
          <a:p>
            <a:r>
              <a:rPr lang="en-US" dirty="0"/>
              <a:t>Some particularly important practices for co-op boards . . . .</a:t>
            </a:r>
          </a:p>
        </p:txBody>
      </p:sp>
      <p:sp>
        <p:nvSpPr>
          <p:cNvPr id="3" name="Content Placeholder 2">
            <a:extLst>
              <a:ext uri="{FF2B5EF4-FFF2-40B4-BE49-F238E27FC236}">
                <a16:creationId xmlns:a16="http://schemas.microsoft.com/office/drawing/2014/main" id="{CFC1FE0C-30B7-4638-9D7D-919C45C924B9}"/>
              </a:ext>
            </a:extLst>
          </p:cNvPr>
          <p:cNvSpPr>
            <a:spLocks noGrp="1"/>
          </p:cNvSpPr>
          <p:nvPr>
            <p:ph idx="1"/>
          </p:nvPr>
        </p:nvSpPr>
        <p:spPr>
          <a:xfrm>
            <a:off x="838200" y="2230244"/>
            <a:ext cx="10515600" cy="3946719"/>
          </a:xfrm>
        </p:spPr>
        <p:txBody>
          <a:bodyPr>
            <a:normAutofit fontScale="92500" lnSpcReduction="20000"/>
          </a:bodyPr>
          <a:lstStyle/>
          <a:p>
            <a:r>
              <a:rPr lang="en-US" dirty="0"/>
              <a:t>Make sure every board member </a:t>
            </a:r>
          </a:p>
          <a:p>
            <a:pPr marL="0" indent="0">
              <a:buNone/>
            </a:pPr>
            <a:r>
              <a:rPr lang="en-US" dirty="0"/>
              <a:t>understands that any discussion should</a:t>
            </a:r>
          </a:p>
          <a:p>
            <a:pPr marL="0" indent="0">
              <a:buNone/>
            </a:pPr>
            <a:r>
              <a:rPr lang="en-US" dirty="0"/>
              <a:t>happen out in the open in the board room, </a:t>
            </a:r>
          </a:p>
          <a:p>
            <a:pPr marL="0" indent="0">
              <a:buNone/>
            </a:pPr>
            <a:r>
              <a:rPr lang="en-US" dirty="0"/>
              <a:t>and as a group.</a:t>
            </a:r>
          </a:p>
          <a:p>
            <a:pPr marL="0" indent="0">
              <a:buNone/>
            </a:pPr>
            <a:r>
              <a:rPr lang="en-US" dirty="0"/>
              <a:t>AND . . . </a:t>
            </a:r>
          </a:p>
          <a:p>
            <a:pPr marL="0" indent="0">
              <a:buNone/>
            </a:pPr>
            <a:r>
              <a:rPr lang="en-US" dirty="0"/>
              <a:t>You can have a robust discussion in </a:t>
            </a:r>
          </a:p>
          <a:p>
            <a:pPr marL="0" indent="0">
              <a:buNone/>
            </a:pPr>
            <a:r>
              <a:rPr lang="en-US" dirty="0"/>
              <a:t>Private, but always support each other in </a:t>
            </a:r>
          </a:p>
          <a:p>
            <a:pPr marL="0" indent="0">
              <a:buNone/>
            </a:pPr>
            <a:r>
              <a:rPr lang="en-US" dirty="0"/>
              <a:t>public.</a:t>
            </a:r>
          </a:p>
          <a:p>
            <a:pPr marL="0" indent="0">
              <a:buNone/>
            </a:pPr>
            <a:r>
              <a:rPr lang="en-US" dirty="0"/>
              <a:t> “Speak with one voice”</a:t>
            </a:r>
          </a:p>
          <a:p>
            <a:endParaRPr lang="en-US" dirty="0"/>
          </a:p>
        </p:txBody>
      </p:sp>
      <p:pic>
        <p:nvPicPr>
          <p:cNvPr id="5" name="Picture 4">
            <a:extLst>
              <a:ext uri="{FF2B5EF4-FFF2-40B4-BE49-F238E27FC236}">
                <a16:creationId xmlns:a16="http://schemas.microsoft.com/office/drawing/2014/main" id="{555F2488-9A70-485D-9E9B-9B3A2F96F4EF}"/>
              </a:ext>
            </a:extLst>
          </p:cNvPr>
          <p:cNvPicPr>
            <a:picLocks noChangeAspect="1"/>
          </p:cNvPicPr>
          <p:nvPr/>
        </p:nvPicPr>
        <p:blipFill>
          <a:blip r:embed="rId3"/>
          <a:stretch>
            <a:fillRect/>
          </a:stretch>
        </p:blipFill>
        <p:spPr>
          <a:xfrm>
            <a:off x="7011648" y="2313219"/>
            <a:ext cx="4908550" cy="3587750"/>
          </a:xfrm>
          <a:prstGeom prst="rect">
            <a:avLst/>
          </a:prstGeom>
        </p:spPr>
      </p:pic>
    </p:spTree>
    <p:extLst>
      <p:ext uri="{BB962C8B-B14F-4D97-AF65-F5344CB8AC3E}">
        <p14:creationId xmlns:p14="http://schemas.microsoft.com/office/powerpoint/2010/main" val="155708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6481-9980-4672-AB3F-6AC21BDAA6EE}"/>
              </a:ext>
            </a:extLst>
          </p:cNvPr>
          <p:cNvSpPr>
            <a:spLocks noGrp="1"/>
          </p:cNvSpPr>
          <p:nvPr>
            <p:ph type="title"/>
          </p:nvPr>
        </p:nvSpPr>
        <p:spPr>
          <a:xfrm>
            <a:off x="3462390" y="780837"/>
            <a:ext cx="7891409" cy="1181528"/>
          </a:xfrm>
        </p:spPr>
        <p:txBody>
          <a:bodyPr/>
          <a:lstStyle/>
          <a:p>
            <a:r>
              <a:rPr lang="en-US" dirty="0"/>
              <a:t>“Speak with One Voice”</a:t>
            </a:r>
          </a:p>
        </p:txBody>
      </p:sp>
      <p:sp>
        <p:nvSpPr>
          <p:cNvPr id="3" name="Content Placeholder 2">
            <a:extLst>
              <a:ext uri="{FF2B5EF4-FFF2-40B4-BE49-F238E27FC236}">
                <a16:creationId xmlns:a16="http://schemas.microsoft.com/office/drawing/2014/main" id="{AD69DF73-2E68-4EA2-BB89-C066916B2A05}"/>
              </a:ext>
            </a:extLst>
          </p:cNvPr>
          <p:cNvSpPr>
            <a:spLocks noGrp="1"/>
          </p:cNvSpPr>
          <p:nvPr>
            <p:ph idx="1"/>
          </p:nvPr>
        </p:nvSpPr>
        <p:spPr/>
        <p:txBody>
          <a:bodyPr>
            <a:normAutofit/>
          </a:bodyPr>
          <a:lstStyle/>
          <a:p>
            <a:pPr marL="0" indent="0">
              <a:buNone/>
            </a:pPr>
            <a:r>
              <a:rPr lang="en-US" sz="3200" dirty="0"/>
              <a:t>What does this mean?</a:t>
            </a:r>
          </a:p>
        </p:txBody>
      </p:sp>
      <p:pic>
        <p:nvPicPr>
          <p:cNvPr id="5" name="Picture 4">
            <a:extLst>
              <a:ext uri="{FF2B5EF4-FFF2-40B4-BE49-F238E27FC236}">
                <a16:creationId xmlns:a16="http://schemas.microsoft.com/office/drawing/2014/main" id="{8EB5A82D-64D9-44BB-A89E-B71100317E11}"/>
              </a:ext>
            </a:extLst>
          </p:cNvPr>
          <p:cNvPicPr>
            <a:picLocks noChangeAspect="1"/>
          </p:cNvPicPr>
          <p:nvPr/>
        </p:nvPicPr>
        <p:blipFill>
          <a:blip r:embed="rId3"/>
          <a:stretch>
            <a:fillRect/>
          </a:stretch>
        </p:blipFill>
        <p:spPr>
          <a:xfrm>
            <a:off x="4840304" y="2044700"/>
            <a:ext cx="6513495" cy="4133746"/>
          </a:xfrm>
          <a:prstGeom prst="rect">
            <a:avLst/>
          </a:prstGeom>
        </p:spPr>
      </p:pic>
    </p:spTree>
    <p:extLst>
      <p:ext uri="{BB962C8B-B14F-4D97-AF65-F5344CB8AC3E}">
        <p14:creationId xmlns:p14="http://schemas.microsoft.com/office/powerpoint/2010/main" val="339418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TotalTime>
  <Words>1465</Words>
  <Application>Microsoft Office PowerPoint</Application>
  <PresentationFormat>Widescreen</PresentationFormat>
  <Paragraphs>125</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Office Theme</vt:lpstr>
      <vt:lpstr>What You Should Know: An Introduction for Cooperative Board Members</vt:lpstr>
      <vt:lpstr>What is the job of the board?</vt:lpstr>
      <vt:lpstr>Some good basic communication practices . . .</vt:lpstr>
      <vt:lpstr>Some good basic communication practices . . .</vt:lpstr>
      <vt:lpstr>The goal is to be able to disagree, without being disagreeable!</vt:lpstr>
      <vt:lpstr>Re-Framing the issue can  make a big difference . . </vt:lpstr>
      <vt:lpstr>Some particularly important practices for co-op boards . . . .</vt:lpstr>
      <vt:lpstr>Some particularly important practices for co-op boards . . . .</vt:lpstr>
      <vt:lpstr>“Speak with One Voice”</vt:lpstr>
      <vt:lpstr>How can our cooperative get  better at communication?</vt:lpstr>
      <vt:lpstr>The PHI “Coaching Approach” to leadership:</vt:lpstr>
      <vt:lpstr>Tools of the Board</vt:lpstr>
      <vt:lpstr>Your board tools can help . .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Maia Potok-Holmes</dc:creator>
  <cp:lastModifiedBy>M Lund</cp:lastModifiedBy>
  <cp:revision>53</cp:revision>
  <dcterms:created xsi:type="dcterms:W3CDTF">2019-08-30T17:55:16Z</dcterms:created>
  <dcterms:modified xsi:type="dcterms:W3CDTF">2019-12-06T21:54:45Z</dcterms:modified>
</cp:coreProperties>
</file>